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86" r:id="rId2"/>
    <p:sldId id="348" r:id="rId3"/>
    <p:sldId id="349" r:id="rId4"/>
    <p:sldId id="350" r:id="rId5"/>
    <p:sldId id="285" r:id="rId6"/>
    <p:sldId id="288" r:id="rId7"/>
    <p:sldId id="287"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57" r:id="rId24"/>
    <p:sldId id="358" r:id="rId25"/>
    <p:sldId id="359" r:id="rId26"/>
    <p:sldId id="360" r:id="rId27"/>
    <p:sldId id="361" r:id="rId28"/>
    <p:sldId id="362" r:id="rId29"/>
    <p:sldId id="363" r:id="rId30"/>
    <p:sldId id="364" r:id="rId31"/>
    <p:sldId id="317" r:id="rId32"/>
    <p:sldId id="320" r:id="rId33"/>
    <p:sldId id="304" r:id="rId34"/>
    <p:sldId id="305" r:id="rId35"/>
    <p:sldId id="314" r:id="rId36"/>
    <p:sldId id="306" r:id="rId37"/>
    <p:sldId id="315" r:id="rId38"/>
    <p:sldId id="319" r:id="rId39"/>
    <p:sldId id="347" r:id="rId40"/>
    <p:sldId id="307" r:id="rId41"/>
    <p:sldId id="356" r:id="rId42"/>
    <p:sldId id="308" r:id="rId43"/>
    <p:sldId id="326" r:id="rId44"/>
    <p:sldId id="327" r:id="rId45"/>
    <p:sldId id="328" r:id="rId46"/>
    <p:sldId id="330" r:id="rId47"/>
    <p:sldId id="309" r:id="rId48"/>
    <p:sldId id="333" r:id="rId49"/>
    <p:sldId id="310" r:id="rId50"/>
    <p:sldId id="340" r:id="rId51"/>
    <p:sldId id="311" r:id="rId52"/>
    <p:sldId id="341" r:id="rId53"/>
    <p:sldId id="342" r:id="rId54"/>
    <p:sldId id="343" r:id="rId55"/>
    <p:sldId id="344" r:id="rId56"/>
    <p:sldId id="345" r:id="rId57"/>
    <p:sldId id="346" r:id="rId58"/>
    <p:sldId id="312" r:id="rId59"/>
    <p:sldId id="353" r:id="rId60"/>
    <p:sldId id="352" r:id="rId61"/>
    <p:sldId id="354" r:id="rId62"/>
    <p:sldId id="355" r:id="rId63"/>
    <p:sldId id="365" r:id="rId64"/>
  </p:sldIdLst>
  <p:sldSz cx="9144000" cy="5143500" type="screen16x9"/>
  <p:notesSz cx="6858000" cy="9144000"/>
  <p:custDataLst>
    <p:tags r:id="rId66"/>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163B86"/>
    <a:srgbClr val="0475C1"/>
    <a:srgbClr val="A6742D"/>
    <a:srgbClr val="675654"/>
    <a:srgbClr val="413C6F"/>
    <a:srgbClr val="D85507"/>
    <a:srgbClr val="C3171E"/>
    <a:srgbClr val="46014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38" autoAdjust="0"/>
    <p:restoredTop sz="97414" autoAdjust="0"/>
  </p:normalViewPr>
  <p:slideViewPr>
    <p:cSldViewPr snapToGrid="0">
      <p:cViewPr varScale="1">
        <p:scale>
          <a:sx n="99" d="100"/>
          <a:sy n="99" d="100"/>
        </p:scale>
        <p:origin x="-204" y="-90"/>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chart>
    <c:title>
      <c:tx>
        <c:rich>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r>
              <a:rPr lang="zh-CN">
                <a:solidFill>
                  <a:schemeClr val="bg1"/>
                </a:solidFill>
              </a:rPr>
              <a:t>我国艾滋病病毒主要传播途径</a:t>
            </a:r>
          </a:p>
        </c:rich>
      </c:tx>
      <c:layout/>
      <c:spPr>
        <a:noFill/>
        <a:ln>
          <a:noFill/>
        </a:ln>
        <a:effectLst/>
      </c:spPr>
    </c:title>
    <c:plotArea>
      <c:layout/>
      <c:pieChart>
        <c:varyColors val="1"/>
        <c:ser>
          <c:idx val="0"/>
          <c:order val="0"/>
          <c:tx>
            <c:strRef>
              <c:f>Sheet1!$B$1</c:f>
              <c:strCache>
                <c:ptCount val="1"/>
                <c:pt idx="0">
                  <c:v>销售额</c:v>
                </c:pt>
              </c:strCache>
            </c:strRef>
          </c:tx>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5CC4-4298-AF3A-E7219B9CE29E}"/>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5CC4-4298-AF3A-E7219B9CE29E}"/>
              </c:ext>
            </c:extLst>
          </c:dPt>
          <c:dPt>
            <c:idx val="2"/>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5-5CC4-4298-AF3A-E7219B9CE29E}"/>
              </c:ext>
            </c:extLst>
          </c:dPt>
          <c:dPt>
            <c:idx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5CC4-4298-AF3A-E7219B9CE29E}"/>
              </c:ext>
            </c:extLst>
          </c:dPt>
          <c:dPt>
            <c:idx val="4"/>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5CC4-4298-AF3A-E7219B9CE29E}"/>
              </c:ext>
            </c:extLst>
          </c:dPt>
          <c:dPt>
            <c:idx val="5"/>
            <c:spPr>
              <a:solidFill>
                <a:schemeClr val="accent5">
                  <a:lumMod val="40000"/>
                  <a:lumOff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A2A9-4B4E-A3F2-E57BB5E70862}"/>
              </c:ext>
            </c:extLst>
          </c:dPt>
          <c:cat>
            <c:strRef>
              <c:f>Sheet1!$A$2:$A$7</c:f>
              <c:strCache>
                <c:ptCount val="6"/>
                <c:pt idx="0">
                  <c:v>性接触</c:v>
                </c:pt>
                <c:pt idx="1">
                  <c:v>采血</c:v>
                </c:pt>
                <c:pt idx="2">
                  <c:v>其他</c:v>
                </c:pt>
                <c:pt idx="3">
                  <c:v>静脉注射毒品</c:v>
                </c:pt>
                <c:pt idx="4">
                  <c:v>母婴</c:v>
                </c:pt>
                <c:pt idx="5">
                  <c:v>血液和血制品</c:v>
                </c:pt>
              </c:strCache>
            </c:strRef>
          </c:cat>
          <c:val>
            <c:numRef>
              <c:f>Sheet1!$B$2:$B$7</c:f>
              <c:numCache>
                <c:formatCode>General</c:formatCode>
                <c:ptCount val="6"/>
                <c:pt idx="0">
                  <c:v>8.4</c:v>
                </c:pt>
                <c:pt idx="1">
                  <c:v>9.4</c:v>
                </c:pt>
                <c:pt idx="2">
                  <c:v>18.7</c:v>
                </c:pt>
                <c:pt idx="3">
                  <c:v>61.6</c:v>
                </c:pt>
                <c:pt idx="4">
                  <c:v>0.30000000000000032</c:v>
                </c:pt>
                <c:pt idx="5">
                  <c:v>1.6</c:v>
                </c:pt>
              </c:numCache>
            </c:numRef>
          </c:val>
          <c:extLst xmlns:c16r2="http://schemas.microsoft.com/office/drawing/2015/06/chart">
            <c:ext xmlns:c16="http://schemas.microsoft.com/office/drawing/2014/chart" uri="{C3380CC4-5D6E-409C-BE32-E72D297353CC}">
              <c16:uniqueId val="{00000000-A2A9-4B4E-A3F2-E57BB5E70862}"/>
            </c:ext>
          </c:extLst>
        </c:ser>
        <c:firstSliceAng val="0"/>
      </c:pieChart>
      <c:spPr>
        <a:noFill/>
        <a:ln>
          <a:noFill/>
        </a:ln>
        <a:effectLst/>
      </c:spPr>
    </c:plotArea>
    <c:legend>
      <c:legendPos val="b"/>
      <c:layout/>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zh-CN"/>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solidFill>
            <a:schemeClr val="tx1"/>
          </a:solidFill>
        </a:defRPr>
      </a:pPr>
      <a:endParaRPr lang="zh-CN"/>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F3F08D-41F1-4613-BDDD-9507F9AF4ABF}" type="datetimeFigureOut">
              <a:rPr lang="zh-CN" altLang="en-US" smtClean="0"/>
              <a:pPr/>
              <a:t>2019-3-22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DD6C2B-E091-47CD-968B-A63CE623EEC3}" type="slidenum">
              <a:rPr lang="zh-CN" altLang="en-US" smtClean="0"/>
              <a:pPr/>
              <a:t>‹#›</a:t>
            </a:fld>
            <a:endParaRPr lang="zh-CN" altLang="en-US"/>
          </a:p>
        </p:txBody>
      </p:sp>
    </p:spTree>
    <p:extLst>
      <p:ext uri="{BB962C8B-B14F-4D97-AF65-F5344CB8AC3E}">
        <p14:creationId xmlns="" xmlns:p14="http://schemas.microsoft.com/office/powerpoint/2010/main" val="4186061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1</a:t>
            </a:fld>
            <a:endParaRPr lang="zh-CN" altLang="en-US"/>
          </a:p>
        </p:txBody>
      </p:sp>
    </p:spTree>
    <p:extLst>
      <p:ext uri="{BB962C8B-B14F-4D97-AF65-F5344CB8AC3E}">
        <p14:creationId xmlns="" xmlns:p14="http://schemas.microsoft.com/office/powerpoint/2010/main" val="3028004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15</a:t>
            </a:fld>
            <a:endParaRPr lang="zh-CN" altLang="en-US"/>
          </a:p>
        </p:txBody>
      </p:sp>
    </p:spTree>
    <p:extLst>
      <p:ext uri="{BB962C8B-B14F-4D97-AF65-F5344CB8AC3E}">
        <p14:creationId xmlns="" xmlns:p14="http://schemas.microsoft.com/office/powerpoint/2010/main" val="3950063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16</a:t>
            </a:fld>
            <a:endParaRPr lang="zh-CN" altLang="en-US"/>
          </a:p>
        </p:txBody>
      </p:sp>
    </p:spTree>
    <p:extLst>
      <p:ext uri="{BB962C8B-B14F-4D97-AF65-F5344CB8AC3E}">
        <p14:creationId xmlns="" xmlns:p14="http://schemas.microsoft.com/office/powerpoint/2010/main" val="3525731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17</a:t>
            </a:fld>
            <a:endParaRPr lang="zh-CN" altLang="en-US"/>
          </a:p>
        </p:txBody>
      </p:sp>
    </p:spTree>
    <p:extLst>
      <p:ext uri="{BB962C8B-B14F-4D97-AF65-F5344CB8AC3E}">
        <p14:creationId xmlns="" xmlns:p14="http://schemas.microsoft.com/office/powerpoint/2010/main" val="1493583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18</a:t>
            </a:fld>
            <a:endParaRPr lang="zh-CN" altLang="en-US"/>
          </a:p>
        </p:txBody>
      </p:sp>
    </p:spTree>
    <p:extLst>
      <p:ext uri="{BB962C8B-B14F-4D97-AF65-F5344CB8AC3E}">
        <p14:creationId xmlns="" xmlns:p14="http://schemas.microsoft.com/office/powerpoint/2010/main" val="1305426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19</a:t>
            </a:fld>
            <a:endParaRPr lang="zh-CN" altLang="en-US"/>
          </a:p>
        </p:txBody>
      </p:sp>
    </p:spTree>
    <p:extLst>
      <p:ext uri="{BB962C8B-B14F-4D97-AF65-F5344CB8AC3E}">
        <p14:creationId xmlns="" xmlns:p14="http://schemas.microsoft.com/office/powerpoint/2010/main" val="2791271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20</a:t>
            </a:fld>
            <a:endParaRPr lang="zh-CN" altLang="en-US"/>
          </a:p>
        </p:txBody>
      </p:sp>
    </p:spTree>
    <p:extLst>
      <p:ext uri="{BB962C8B-B14F-4D97-AF65-F5344CB8AC3E}">
        <p14:creationId xmlns="" xmlns:p14="http://schemas.microsoft.com/office/powerpoint/2010/main" val="3505843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21</a:t>
            </a:fld>
            <a:endParaRPr lang="zh-CN" altLang="en-US"/>
          </a:p>
        </p:txBody>
      </p:sp>
    </p:spTree>
    <p:extLst>
      <p:ext uri="{BB962C8B-B14F-4D97-AF65-F5344CB8AC3E}">
        <p14:creationId xmlns="" xmlns:p14="http://schemas.microsoft.com/office/powerpoint/2010/main" val="3547832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22</a:t>
            </a:fld>
            <a:endParaRPr lang="zh-CN" altLang="en-US"/>
          </a:p>
        </p:txBody>
      </p:sp>
    </p:spTree>
    <p:extLst>
      <p:ext uri="{BB962C8B-B14F-4D97-AF65-F5344CB8AC3E}">
        <p14:creationId xmlns="" xmlns:p14="http://schemas.microsoft.com/office/powerpoint/2010/main" val="3271524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33</a:t>
            </a:fld>
            <a:endParaRPr lang="zh-CN" altLang="en-US"/>
          </a:p>
        </p:txBody>
      </p:sp>
    </p:spTree>
    <p:extLst>
      <p:ext uri="{BB962C8B-B14F-4D97-AF65-F5344CB8AC3E}">
        <p14:creationId xmlns="" xmlns:p14="http://schemas.microsoft.com/office/powerpoint/2010/main" val="2942848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34</a:t>
            </a:fld>
            <a:endParaRPr lang="zh-CN" altLang="en-US"/>
          </a:p>
        </p:txBody>
      </p:sp>
    </p:spTree>
    <p:extLst>
      <p:ext uri="{BB962C8B-B14F-4D97-AF65-F5344CB8AC3E}">
        <p14:creationId xmlns="" xmlns:p14="http://schemas.microsoft.com/office/powerpoint/2010/main" val="3244400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5</a:t>
            </a:fld>
            <a:endParaRPr lang="zh-CN" altLang="en-US"/>
          </a:p>
        </p:txBody>
      </p:sp>
    </p:spTree>
    <p:extLst>
      <p:ext uri="{BB962C8B-B14F-4D97-AF65-F5344CB8AC3E}">
        <p14:creationId xmlns="" xmlns:p14="http://schemas.microsoft.com/office/powerpoint/2010/main" val="3028004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36</a:t>
            </a:fld>
            <a:endParaRPr lang="zh-CN" altLang="en-US"/>
          </a:p>
        </p:txBody>
      </p:sp>
    </p:spTree>
    <p:extLst>
      <p:ext uri="{BB962C8B-B14F-4D97-AF65-F5344CB8AC3E}">
        <p14:creationId xmlns="" xmlns:p14="http://schemas.microsoft.com/office/powerpoint/2010/main" val="1975667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40</a:t>
            </a:fld>
            <a:endParaRPr lang="zh-CN" altLang="en-US"/>
          </a:p>
        </p:txBody>
      </p:sp>
    </p:spTree>
    <p:extLst>
      <p:ext uri="{BB962C8B-B14F-4D97-AF65-F5344CB8AC3E}">
        <p14:creationId xmlns="" xmlns:p14="http://schemas.microsoft.com/office/powerpoint/2010/main" val="3702314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42</a:t>
            </a:fld>
            <a:endParaRPr lang="zh-CN" altLang="en-US"/>
          </a:p>
        </p:txBody>
      </p:sp>
    </p:spTree>
    <p:extLst>
      <p:ext uri="{BB962C8B-B14F-4D97-AF65-F5344CB8AC3E}">
        <p14:creationId xmlns="" xmlns:p14="http://schemas.microsoft.com/office/powerpoint/2010/main" val="3275787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47</a:t>
            </a:fld>
            <a:endParaRPr lang="zh-CN" altLang="en-US"/>
          </a:p>
        </p:txBody>
      </p:sp>
    </p:spTree>
    <p:extLst>
      <p:ext uri="{BB962C8B-B14F-4D97-AF65-F5344CB8AC3E}">
        <p14:creationId xmlns="" xmlns:p14="http://schemas.microsoft.com/office/powerpoint/2010/main" val="3064732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49</a:t>
            </a:fld>
            <a:endParaRPr lang="zh-CN" altLang="en-US"/>
          </a:p>
        </p:txBody>
      </p:sp>
    </p:spTree>
    <p:extLst>
      <p:ext uri="{BB962C8B-B14F-4D97-AF65-F5344CB8AC3E}">
        <p14:creationId xmlns="" xmlns:p14="http://schemas.microsoft.com/office/powerpoint/2010/main" val="1646987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51</a:t>
            </a:fld>
            <a:endParaRPr lang="zh-CN" altLang="en-US"/>
          </a:p>
        </p:txBody>
      </p:sp>
    </p:spTree>
    <p:extLst>
      <p:ext uri="{BB962C8B-B14F-4D97-AF65-F5344CB8AC3E}">
        <p14:creationId xmlns="" xmlns:p14="http://schemas.microsoft.com/office/powerpoint/2010/main" val="4230655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58</a:t>
            </a:fld>
            <a:endParaRPr lang="zh-CN" altLang="en-US"/>
          </a:p>
        </p:txBody>
      </p:sp>
    </p:spTree>
    <p:extLst>
      <p:ext uri="{BB962C8B-B14F-4D97-AF65-F5344CB8AC3E}">
        <p14:creationId xmlns="" xmlns:p14="http://schemas.microsoft.com/office/powerpoint/2010/main" val="2727984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59</a:t>
            </a:fld>
            <a:endParaRPr lang="zh-CN" altLang="en-US"/>
          </a:p>
        </p:txBody>
      </p:sp>
    </p:spTree>
    <p:extLst>
      <p:ext uri="{BB962C8B-B14F-4D97-AF65-F5344CB8AC3E}">
        <p14:creationId xmlns="" xmlns:p14="http://schemas.microsoft.com/office/powerpoint/2010/main" val="3690362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74B1E8-FD28-4E56-9BC9-7C2AC12B8C54}" type="slidenum">
              <a:rPr lang="zh-CN" altLang="en-US" smtClean="0"/>
              <a:pPr/>
              <a:t>63</a:t>
            </a:fld>
            <a:endParaRPr lang="zh-CN" altLang="en-US"/>
          </a:p>
        </p:txBody>
      </p:sp>
    </p:spTree>
    <p:extLst>
      <p:ext uri="{BB962C8B-B14F-4D97-AF65-F5344CB8AC3E}">
        <p14:creationId xmlns="" xmlns:p14="http://schemas.microsoft.com/office/powerpoint/2010/main" val="3438057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6</a:t>
            </a:fld>
            <a:endParaRPr lang="zh-CN" altLang="en-US"/>
          </a:p>
        </p:txBody>
      </p:sp>
    </p:spTree>
    <p:extLst>
      <p:ext uri="{BB962C8B-B14F-4D97-AF65-F5344CB8AC3E}">
        <p14:creationId xmlns="" xmlns:p14="http://schemas.microsoft.com/office/powerpoint/2010/main" val="3690362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9</a:t>
            </a:fld>
            <a:endParaRPr lang="zh-CN" altLang="en-US"/>
          </a:p>
        </p:txBody>
      </p:sp>
    </p:spTree>
    <p:extLst>
      <p:ext uri="{BB962C8B-B14F-4D97-AF65-F5344CB8AC3E}">
        <p14:creationId xmlns="" xmlns:p14="http://schemas.microsoft.com/office/powerpoint/2010/main" val="1555952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10</a:t>
            </a:fld>
            <a:endParaRPr lang="zh-CN" altLang="en-US"/>
          </a:p>
        </p:txBody>
      </p:sp>
    </p:spTree>
    <p:extLst>
      <p:ext uri="{BB962C8B-B14F-4D97-AF65-F5344CB8AC3E}">
        <p14:creationId xmlns="" xmlns:p14="http://schemas.microsoft.com/office/powerpoint/2010/main" val="3649671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11</a:t>
            </a:fld>
            <a:endParaRPr lang="zh-CN" altLang="en-US"/>
          </a:p>
        </p:txBody>
      </p:sp>
    </p:spTree>
    <p:extLst>
      <p:ext uri="{BB962C8B-B14F-4D97-AF65-F5344CB8AC3E}">
        <p14:creationId xmlns="" xmlns:p14="http://schemas.microsoft.com/office/powerpoint/2010/main" val="556129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12</a:t>
            </a:fld>
            <a:endParaRPr lang="zh-CN" altLang="en-US"/>
          </a:p>
        </p:txBody>
      </p:sp>
    </p:spTree>
    <p:extLst>
      <p:ext uri="{BB962C8B-B14F-4D97-AF65-F5344CB8AC3E}">
        <p14:creationId xmlns="" xmlns:p14="http://schemas.microsoft.com/office/powerpoint/2010/main" val="4113746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13</a:t>
            </a:fld>
            <a:endParaRPr lang="zh-CN" altLang="en-US"/>
          </a:p>
        </p:txBody>
      </p:sp>
    </p:spTree>
    <p:extLst>
      <p:ext uri="{BB962C8B-B14F-4D97-AF65-F5344CB8AC3E}">
        <p14:creationId xmlns="" xmlns:p14="http://schemas.microsoft.com/office/powerpoint/2010/main" val="2335681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14</a:t>
            </a:fld>
            <a:endParaRPr lang="zh-CN" altLang="en-US"/>
          </a:p>
        </p:txBody>
      </p:sp>
    </p:spTree>
    <p:extLst>
      <p:ext uri="{BB962C8B-B14F-4D97-AF65-F5344CB8AC3E}">
        <p14:creationId xmlns="" xmlns:p14="http://schemas.microsoft.com/office/powerpoint/2010/main" val="3642581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pPr/>
              <a:t>2019-3-22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pPr/>
              <a:t>‹#›</a:t>
            </a:fld>
            <a:endParaRPr lang="zh-CN" altLang="en-US"/>
          </a:p>
        </p:txBody>
      </p:sp>
    </p:spTree>
    <p:extLst>
      <p:ext uri="{BB962C8B-B14F-4D97-AF65-F5344CB8AC3E}">
        <p14:creationId xmlns="" xmlns:p14="http://schemas.microsoft.com/office/powerpoint/2010/main" val="3418514425"/>
      </p:ext>
    </p:extLst>
  </p:cSld>
  <p:clrMapOvr>
    <a:masterClrMapping/>
  </p:clrMapOvr>
  <p:transition spd="med" advClick="0" advTm="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pPr/>
              <a:t>2019-3-22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pPr/>
              <a:t>‹#›</a:t>
            </a:fld>
            <a:endParaRPr lang="zh-CN" altLang="en-US"/>
          </a:p>
        </p:txBody>
      </p:sp>
    </p:spTree>
    <p:extLst>
      <p:ext uri="{BB962C8B-B14F-4D97-AF65-F5344CB8AC3E}">
        <p14:creationId xmlns="" xmlns:p14="http://schemas.microsoft.com/office/powerpoint/2010/main" val="310227679"/>
      </p:ext>
    </p:extLst>
  </p:cSld>
  <p:clrMapOvr>
    <a:masterClrMapping/>
  </p:clrMapOvr>
  <p:transition spd="med" advClick="0" advTm="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pPr/>
              <a:t>2019-3-22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pPr/>
              <a:t>‹#›</a:t>
            </a:fld>
            <a:endParaRPr lang="zh-CN" altLang="en-US"/>
          </a:p>
        </p:txBody>
      </p:sp>
    </p:spTree>
    <p:extLst>
      <p:ext uri="{BB962C8B-B14F-4D97-AF65-F5344CB8AC3E}">
        <p14:creationId xmlns="" xmlns:p14="http://schemas.microsoft.com/office/powerpoint/2010/main" val="2142134983"/>
      </p:ext>
    </p:extLst>
  </p:cSld>
  <p:clrMapOvr>
    <a:masterClrMapping/>
  </p:clrMapOvr>
  <p:transition spd="med" advClick="0" advTm="0">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9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pPr/>
              <a:t>2019-3-22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pPr/>
              <a:t>‹#›</a:t>
            </a:fld>
            <a:endParaRPr lang="zh-CN" altLang="en-US"/>
          </a:p>
        </p:txBody>
      </p:sp>
    </p:spTree>
    <p:extLst>
      <p:ext uri="{BB962C8B-B14F-4D97-AF65-F5344CB8AC3E}">
        <p14:creationId xmlns="" xmlns:p14="http://schemas.microsoft.com/office/powerpoint/2010/main" val="983261952"/>
      </p:ext>
    </p:extLst>
  </p:cSld>
  <p:clrMapOvr>
    <a:masterClrMapping/>
  </p:clrMapOvr>
  <p:transition spd="med" advClick="0" advTm="0">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0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pPr/>
              <a:t>2019-3-22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pPr/>
              <a:t>‹#›</a:t>
            </a:fld>
            <a:endParaRPr lang="zh-CN" altLang="en-US"/>
          </a:p>
        </p:txBody>
      </p:sp>
    </p:spTree>
    <p:extLst>
      <p:ext uri="{BB962C8B-B14F-4D97-AF65-F5344CB8AC3E}">
        <p14:creationId xmlns="" xmlns:p14="http://schemas.microsoft.com/office/powerpoint/2010/main" val="1579557760"/>
      </p:ext>
    </p:extLst>
  </p:cSld>
  <p:clrMapOvr>
    <a:masterClrMapping/>
  </p:clrMapOvr>
  <p:transition spd="med" advClick="0" advTm="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pPr/>
              <a:t>2019-3-22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pPr/>
              <a:t>‹#›</a:t>
            </a:fld>
            <a:endParaRPr lang="zh-CN" altLang="en-US"/>
          </a:p>
        </p:txBody>
      </p:sp>
    </p:spTree>
    <p:extLst>
      <p:ext uri="{BB962C8B-B14F-4D97-AF65-F5344CB8AC3E}">
        <p14:creationId xmlns="" xmlns:p14="http://schemas.microsoft.com/office/powerpoint/2010/main" val="4190927272"/>
      </p:ext>
    </p:extLst>
  </p:cSld>
  <p:clrMapOvr>
    <a:masterClrMapping/>
  </p:clrMapOvr>
  <p:transition spd="med" advClick="0" advTm="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pPr/>
              <a:t>2019-3-22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pPr/>
              <a:t>‹#›</a:t>
            </a:fld>
            <a:endParaRPr lang="zh-CN" altLang="en-US"/>
          </a:p>
        </p:txBody>
      </p:sp>
    </p:spTree>
    <p:extLst>
      <p:ext uri="{BB962C8B-B14F-4D97-AF65-F5344CB8AC3E}">
        <p14:creationId xmlns="" xmlns:p14="http://schemas.microsoft.com/office/powerpoint/2010/main" val="96147258"/>
      </p:ext>
    </p:extLst>
  </p:cSld>
  <p:clrMapOvr>
    <a:masterClrMapping/>
  </p:clrMapOvr>
  <p:transition spd="med" advClick="0" advTm="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pPr/>
              <a:t>2019-3-22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pPr/>
              <a:t>‹#›</a:t>
            </a:fld>
            <a:endParaRPr lang="zh-CN" altLang="en-US"/>
          </a:p>
        </p:txBody>
      </p:sp>
    </p:spTree>
    <p:extLst>
      <p:ext uri="{BB962C8B-B14F-4D97-AF65-F5344CB8AC3E}">
        <p14:creationId xmlns="" xmlns:p14="http://schemas.microsoft.com/office/powerpoint/2010/main" val="244105539"/>
      </p:ext>
    </p:extLst>
  </p:cSld>
  <p:clrMapOvr>
    <a:masterClrMapping/>
  </p:clrMapOvr>
  <p:transition spd="med" advClick="0" advTm="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pPr/>
              <a:t>2019-3-22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pPr/>
              <a:t>‹#›</a:t>
            </a:fld>
            <a:endParaRPr lang="zh-CN" altLang="en-US"/>
          </a:p>
        </p:txBody>
      </p:sp>
    </p:spTree>
    <p:extLst>
      <p:ext uri="{BB962C8B-B14F-4D97-AF65-F5344CB8AC3E}">
        <p14:creationId xmlns="" xmlns:p14="http://schemas.microsoft.com/office/powerpoint/2010/main" val="2392944547"/>
      </p:ext>
    </p:extLst>
  </p:cSld>
  <p:clrMapOvr>
    <a:masterClrMapping/>
  </p:clrMapOvr>
  <p:transition spd="med" advClick="0" advTm="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pPr/>
              <a:t>2019-3-22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pPr/>
              <a:t>‹#›</a:t>
            </a:fld>
            <a:endParaRPr lang="zh-CN" altLang="en-US"/>
          </a:p>
        </p:txBody>
      </p:sp>
    </p:spTree>
    <p:extLst>
      <p:ext uri="{BB962C8B-B14F-4D97-AF65-F5344CB8AC3E}">
        <p14:creationId xmlns="" xmlns:p14="http://schemas.microsoft.com/office/powerpoint/2010/main" val="2718678549"/>
      </p:ext>
    </p:extLst>
  </p:cSld>
  <p:clrMapOvr>
    <a:masterClrMapping/>
  </p:clrMapOvr>
  <p:transition spd="med" advClick="0" advTm="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CE5B826-6809-49B3-9B4B-177D412235B0}" type="datetimeFigureOut">
              <a:rPr lang="zh-CN" altLang="en-US" smtClean="0"/>
              <a:pPr/>
              <a:t>2019-3-22</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1AD0B5-09AD-499F-88BC-01FCE55CDA76}" type="slidenum">
              <a:rPr lang="zh-CN" altLang="en-US" smtClean="0"/>
              <a:pPr/>
              <a:t>‹#›</a:t>
            </a:fld>
            <a:endParaRPr lang="zh-CN" altLang="en-US"/>
          </a:p>
        </p:txBody>
      </p:sp>
    </p:spTree>
    <p:extLst>
      <p:ext uri="{BB962C8B-B14F-4D97-AF65-F5344CB8AC3E}">
        <p14:creationId xmlns="" xmlns:p14="http://schemas.microsoft.com/office/powerpoint/2010/main" val="171279442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Lst>
  <p:transition spd="med" advClick="0" advTm="0">
    <p:pull/>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6.xml"/><Relationship Id="rId5" Type="http://schemas.openxmlformats.org/officeDocument/2006/relationships/image" Target="../media/image65.pn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30.xml"/><Relationship Id="rId5" Type="http://schemas.openxmlformats.org/officeDocument/2006/relationships/image" Target="../media/image6.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png"/><Relationship Id="rId1" Type="http://schemas.openxmlformats.org/officeDocument/2006/relationships/slideLayout" Target="../slideLayouts/slideLayout31.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8.png"/><Relationship Id="rId1" Type="http://schemas.openxmlformats.org/officeDocument/2006/relationships/slideLayout" Target="../slideLayouts/slideLayout31.xml"/><Relationship Id="rId5" Type="http://schemas.openxmlformats.org/officeDocument/2006/relationships/image" Target="../media/image76.jpeg"/><Relationship Id="rId4" Type="http://schemas.openxmlformats.org/officeDocument/2006/relationships/image" Target="../media/image75.jpeg"/></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68.png"/><Relationship Id="rId1" Type="http://schemas.openxmlformats.org/officeDocument/2006/relationships/slideLayout" Target="../slideLayouts/slideLayout31.xml"/><Relationship Id="rId4" Type="http://schemas.openxmlformats.org/officeDocument/2006/relationships/image" Target="../media/image78.jpeg"/></Relationships>
</file>

<file path=ppt/slides/_rels/slide4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34.xml"/><Relationship Id="rId5" Type="http://schemas.openxmlformats.org/officeDocument/2006/relationships/image" Target="../media/image6.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1.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480919" y="670070"/>
            <a:ext cx="2486962" cy="963088"/>
          </a:xfrm>
          <a:prstGeom prst="rect">
            <a:avLst/>
          </a:prstGeom>
        </p:spPr>
      </p:pic>
      <p:pic>
        <p:nvPicPr>
          <p:cNvPr id="20" name="图片 19"/>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417989" y="1768957"/>
            <a:ext cx="5736504" cy="1283756"/>
          </a:xfrm>
          <a:prstGeom prst="rect">
            <a:avLst/>
          </a:prstGeom>
        </p:spPr>
      </p:pic>
      <p:sp>
        <p:nvSpPr>
          <p:cNvPr id="21" name="文本框 7"/>
          <p:cNvSpPr txBox="1"/>
          <p:nvPr/>
        </p:nvSpPr>
        <p:spPr>
          <a:xfrm>
            <a:off x="1376624" y="2984960"/>
            <a:ext cx="6601767" cy="769441"/>
          </a:xfrm>
          <a:prstGeom prst="rect">
            <a:avLst/>
          </a:prstGeom>
          <a:noFill/>
        </p:spPr>
        <p:txBody>
          <a:bodyPr wrap="square" rtlCol="0">
            <a:spAutoFit/>
          </a:bodyPr>
          <a:lstStyle/>
          <a:p>
            <a:pPr algn="dist"/>
            <a:r>
              <a:rPr lang="zh-CN" altLang="en-US" sz="4400" b="1" dirty="0" smtClean="0">
                <a:solidFill>
                  <a:schemeClr val="bg1"/>
                </a:solidFill>
              </a:rPr>
              <a:t>留学生禁毒知多少</a:t>
            </a:r>
            <a:endParaRPr lang="zh-CN" altLang="en-US" sz="4400" b="1" dirty="0">
              <a:solidFill>
                <a:schemeClr val="bg1"/>
              </a:solidFill>
            </a:endParaRPr>
          </a:p>
        </p:txBody>
      </p:sp>
      <p:sp>
        <p:nvSpPr>
          <p:cNvPr id="22" name="文本框 8"/>
          <p:cNvSpPr txBox="1"/>
          <p:nvPr/>
        </p:nvSpPr>
        <p:spPr>
          <a:xfrm>
            <a:off x="3001376" y="4109983"/>
            <a:ext cx="3762569" cy="646331"/>
          </a:xfrm>
          <a:prstGeom prst="rect">
            <a:avLst/>
          </a:prstGeom>
          <a:noFill/>
        </p:spPr>
        <p:txBody>
          <a:bodyPr wrap="none" rtlCol="0">
            <a:spAutoFit/>
          </a:bodyPr>
          <a:lstStyle/>
          <a:p>
            <a:pPr algn="ctr"/>
            <a:r>
              <a:rPr lang="zh-CN" altLang="en-US" sz="1800" dirty="0" smtClean="0">
                <a:solidFill>
                  <a:schemeClr val="bg1"/>
                </a:solidFill>
                <a:latin typeface="黑体" pitchFamily="2" charset="-122"/>
                <a:ea typeface="黑体" pitchFamily="2" charset="-122"/>
              </a:rPr>
              <a:t>上海市公安局文化保卫分局 任伟健</a:t>
            </a:r>
            <a:endParaRPr lang="en-US" altLang="zh-CN" sz="1800" dirty="0" smtClean="0">
              <a:solidFill>
                <a:schemeClr val="bg1"/>
              </a:solidFill>
              <a:latin typeface="黑体" pitchFamily="2" charset="-122"/>
              <a:ea typeface="黑体" pitchFamily="2" charset="-122"/>
            </a:endParaRPr>
          </a:p>
          <a:p>
            <a:pPr algn="ctr"/>
            <a:r>
              <a:rPr lang="en-US" altLang="zh-CN" sz="1800" dirty="0" smtClean="0">
                <a:solidFill>
                  <a:schemeClr val="bg1"/>
                </a:solidFill>
                <a:latin typeface="黑体" pitchFamily="2" charset="-122"/>
                <a:ea typeface="黑体" pitchFamily="2" charset="-122"/>
              </a:rPr>
              <a:t>2019</a:t>
            </a:r>
            <a:r>
              <a:rPr lang="zh-CN" altLang="en-US" sz="1800" dirty="0" smtClean="0">
                <a:solidFill>
                  <a:schemeClr val="bg1"/>
                </a:solidFill>
                <a:latin typeface="黑体" pitchFamily="2" charset="-122"/>
                <a:ea typeface="黑体" pitchFamily="2" charset="-122"/>
              </a:rPr>
              <a:t>年</a:t>
            </a:r>
            <a:r>
              <a:rPr lang="en-US" altLang="zh-CN" sz="1800" dirty="0" smtClean="0">
                <a:solidFill>
                  <a:schemeClr val="bg1"/>
                </a:solidFill>
                <a:latin typeface="黑体" pitchFamily="2" charset="-122"/>
                <a:ea typeface="黑体" pitchFamily="2" charset="-122"/>
              </a:rPr>
              <a:t>3</a:t>
            </a:r>
            <a:r>
              <a:rPr lang="zh-CN" altLang="en-US" sz="1800" dirty="0" smtClean="0">
                <a:solidFill>
                  <a:schemeClr val="bg1"/>
                </a:solidFill>
                <a:latin typeface="黑体" pitchFamily="2" charset="-122"/>
                <a:ea typeface="黑体" pitchFamily="2" charset="-122"/>
              </a:rPr>
              <a:t>月</a:t>
            </a:r>
            <a:endParaRPr lang="zh-CN" altLang="en-US" sz="1800" dirty="0">
              <a:solidFill>
                <a:schemeClr val="bg1"/>
              </a:solidFill>
              <a:latin typeface="黑体" pitchFamily="2" charset="-122"/>
              <a:ea typeface="黑体" pitchFamily="2" charset="-122"/>
            </a:endParaRPr>
          </a:p>
        </p:txBody>
      </p:sp>
      <p:sp>
        <p:nvSpPr>
          <p:cNvPr id="23" name="文本框 10"/>
          <p:cNvSpPr txBox="1"/>
          <p:nvPr/>
        </p:nvSpPr>
        <p:spPr>
          <a:xfrm>
            <a:off x="482600" y="601248"/>
            <a:ext cx="2792752" cy="954107"/>
          </a:xfrm>
          <a:prstGeom prst="rect">
            <a:avLst/>
          </a:prstGeom>
          <a:noFill/>
        </p:spPr>
        <p:txBody>
          <a:bodyPr wrap="none" rtlCol="0">
            <a:spAutoFit/>
          </a:bodyPr>
          <a:lstStyle/>
          <a:p>
            <a:r>
              <a:rPr lang="zh-CN" altLang="en-US" sz="1400" dirty="0">
                <a:solidFill>
                  <a:srgbClr val="FFFF00"/>
                </a:solidFill>
              </a:rPr>
              <a:t>您的生命</a:t>
            </a:r>
            <a:endParaRPr lang="en-US" altLang="zh-CN" sz="1400" dirty="0">
              <a:solidFill>
                <a:srgbClr val="FFFF00"/>
              </a:solidFill>
            </a:endParaRPr>
          </a:p>
          <a:p>
            <a:r>
              <a:rPr lang="zh-CN" altLang="en-US" sz="2800" b="1" dirty="0">
                <a:solidFill>
                  <a:schemeClr val="bg1"/>
                </a:solidFill>
                <a:latin typeface="+mj-ea"/>
                <a:ea typeface="+mj-ea"/>
              </a:rPr>
              <a:t>剩余电量</a:t>
            </a:r>
            <a:r>
              <a:rPr lang="en-US" altLang="zh-CN" sz="2800" b="1" dirty="0">
                <a:solidFill>
                  <a:schemeClr val="bg1"/>
                </a:solidFill>
                <a:latin typeface="+mj-ea"/>
                <a:ea typeface="+mj-ea"/>
              </a:rPr>
              <a:t>3%</a:t>
            </a:r>
          </a:p>
          <a:p>
            <a:r>
              <a:rPr lang="zh-CN" altLang="en-US" sz="1400" dirty="0">
                <a:solidFill>
                  <a:srgbClr val="FFFF00"/>
                </a:solidFill>
              </a:rPr>
              <a:t>继续吸毒，将在</a:t>
            </a:r>
            <a:r>
              <a:rPr lang="en-US" altLang="zh-CN" sz="1400" dirty="0">
                <a:solidFill>
                  <a:srgbClr val="FFFF00"/>
                </a:solidFill>
              </a:rPr>
              <a:t>1</a:t>
            </a:r>
            <a:r>
              <a:rPr lang="zh-CN" altLang="en-US" sz="1400" dirty="0">
                <a:solidFill>
                  <a:srgbClr val="FFFF00"/>
                </a:solidFill>
              </a:rPr>
              <a:t>分钟内自动关机</a:t>
            </a:r>
          </a:p>
        </p:txBody>
      </p:sp>
    </p:spTree>
    <p:extLst>
      <p:ext uri="{BB962C8B-B14F-4D97-AF65-F5344CB8AC3E}">
        <p14:creationId xmlns="" xmlns:p14="http://schemas.microsoft.com/office/powerpoint/2010/main" val="83698834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250" fill="hold"/>
                                        <p:tgtEl>
                                          <p:spTgt spid="20"/>
                                        </p:tgtEl>
                                        <p:attrNameLst>
                                          <p:attrName>ppt_x</p:attrName>
                                        </p:attrNameLst>
                                      </p:cBhvr>
                                      <p:tavLst>
                                        <p:tav tm="0">
                                          <p:val>
                                            <p:strVal val="1+#ppt_w/2"/>
                                          </p:val>
                                        </p:tav>
                                        <p:tav tm="100000">
                                          <p:val>
                                            <p:strVal val="#ppt_x"/>
                                          </p:val>
                                        </p:tav>
                                      </p:tavLst>
                                    </p:anim>
                                    <p:anim calcmode="lin" valueType="num">
                                      <p:cBhvr additive="base">
                                        <p:cTn id="8" dur="125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47"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225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23"/>
                                        </p:tgtEl>
                                        <p:attrNameLst>
                                          <p:attrName>style.visibility</p:attrName>
                                        </p:attrNameLst>
                                      </p:cBhvr>
                                      <p:to>
                                        <p:strVal val="visible"/>
                                      </p:to>
                                    </p:set>
                                    <p:anim by="(-#ppt_w*2)" calcmode="lin" valueType="num">
                                      <p:cBhvr rctx="PPT">
                                        <p:cTn id="18" dur="500" autoRev="1" fill="hold">
                                          <p:stCondLst>
                                            <p:cond delay="0"/>
                                          </p:stCondLst>
                                        </p:cTn>
                                        <p:tgtEl>
                                          <p:spTgt spid="23"/>
                                        </p:tgtEl>
                                        <p:attrNameLst>
                                          <p:attrName>ppt_w</p:attrName>
                                        </p:attrNameLst>
                                      </p:cBhvr>
                                    </p:anim>
                                    <p:anim by="(#ppt_w*0.50)" calcmode="lin" valueType="num">
                                      <p:cBhvr>
                                        <p:cTn id="19" dur="500" decel="50000" autoRev="1" fill="hold">
                                          <p:stCondLst>
                                            <p:cond delay="0"/>
                                          </p:stCondLst>
                                        </p:cTn>
                                        <p:tgtEl>
                                          <p:spTgt spid="23"/>
                                        </p:tgtEl>
                                        <p:attrNameLst>
                                          <p:attrName>ppt_x</p:attrName>
                                        </p:attrNameLst>
                                      </p:cBhvr>
                                    </p:anim>
                                    <p:anim from="(-#ppt_h/2)" to="(#ppt_y)" calcmode="lin" valueType="num">
                                      <p:cBhvr>
                                        <p:cTn id="20" dur="1000" fill="hold">
                                          <p:stCondLst>
                                            <p:cond delay="0"/>
                                          </p:stCondLst>
                                        </p:cTn>
                                        <p:tgtEl>
                                          <p:spTgt spid="23"/>
                                        </p:tgtEl>
                                        <p:attrNameLst>
                                          <p:attrName>ppt_y</p:attrName>
                                        </p:attrNameLst>
                                      </p:cBhvr>
                                    </p:anim>
                                    <p:animRot by="21600000">
                                      <p:cBhvr>
                                        <p:cTn id="21" dur="1000" fill="hold">
                                          <p:stCondLst>
                                            <p:cond delay="0"/>
                                          </p:stCondLst>
                                        </p:cTn>
                                        <p:tgtEl>
                                          <p:spTgt spid="23"/>
                                        </p:tgtEl>
                                        <p:attrNameLst>
                                          <p:attrName>r</p:attrName>
                                        </p:attrNameLst>
                                      </p:cBhvr>
                                    </p:animRot>
                                  </p:childTnLst>
                                </p:cTn>
                              </p:par>
                            </p:childTnLst>
                          </p:cTn>
                        </p:par>
                        <p:par>
                          <p:cTn id="22" fill="hold">
                            <p:stCondLst>
                              <p:cond delay="5650"/>
                            </p:stCondLst>
                            <p:childTnLst>
                              <p:par>
                                <p:cTn id="23" presetID="42" presetClass="entr" presetSubtype="0" fill="hold" nodeType="after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1000"/>
                                        <p:tgtEl>
                                          <p:spTgt spid="21">
                                            <p:txEl>
                                              <p:pRg st="0" end="0"/>
                                            </p:txEl>
                                          </p:spTgt>
                                        </p:tgtEl>
                                      </p:cBhvr>
                                    </p:animEffect>
                                    <p:anim calcmode="lin" valueType="num">
                                      <p:cBhvr>
                                        <p:cTn id="26"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6650"/>
                            </p:stCondLst>
                            <p:childTnLst>
                              <p:par>
                                <p:cTn id="29" presetID="55"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1000" fill="hold"/>
                                        <p:tgtEl>
                                          <p:spTgt spid="22"/>
                                        </p:tgtEl>
                                        <p:attrNameLst>
                                          <p:attrName>ppt_w</p:attrName>
                                        </p:attrNameLst>
                                      </p:cBhvr>
                                      <p:tavLst>
                                        <p:tav tm="0">
                                          <p:val>
                                            <p:strVal val="#ppt_w*0.70"/>
                                          </p:val>
                                        </p:tav>
                                        <p:tav tm="100000">
                                          <p:val>
                                            <p:strVal val="#ppt_w"/>
                                          </p:val>
                                        </p:tav>
                                      </p:tavLst>
                                    </p:anim>
                                    <p:anim calcmode="lin" valueType="num">
                                      <p:cBhvr>
                                        <p:cTn id="32" dur="1000" fill="hold"/>
                                        <p:tgtEl>
                                          <p:spTgt spid="22"/>
                                        </p:tgtEl>
                                        <p:attrNameLst>
                                          <p:attrName>ppt_h</p:attrName>
                                        </p:attrNameLst>
                                      </p:cBhvr>
                                      <p:tavLst>
                                        <p:tav tm="0">
                                          <p:val>
                                            <p:strVal val="#ppt_h"/>
                                          </p:val>
                                        </p:tav>
                                        <p:tav tm="100000">
                                          <p:val>
                                            <p:strVal val="#ppt_h"/>
                                          </p:val>
                                        </p:tav>
                                      </p:tavLst>
                                    </p:anim>
                                    <p:animEffect transition="in" filter="fade">
                                      <p:cBhvr>
                                        <p:cTn id="3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 1"/>
          <p:cNvSpPr txBox="1">
            <a:spLocks/>
          </p:cNvSpPr>
          <p:nvPr/>
        </p:nvSpPr>
        <p:spPr>
          <a:xfrm>
            <a:off x="6312514" y="1838836"/>
            <a:ext cx="2081046" cy="1938992"/>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200000"/>
              </a:lnSpc>
            </a:pPr>
            <a:r>
              <a:rPr lang="zh-CN" altLang="en-US" sz="900" dirty="0">
                <a:solidFill>
                  <a:schemeClr val="bg1"/>
                </a:solidFill>
                <a:latin typeface="微软雅黑" pitchFamily="34" charset="-122"/>
                <a:ea typeface="微软雅黑" pitchFamily="34" charset="-122"/>
              </a:rPr>
              <a:t>中文名：鸦片</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外文名：</a:t>
            </a:r>
            <a:r>
              <a:rPr lang="en-US" altLang="zh-CN" sz="900" dirty="0">
                <a:solidFill>
                  <a:schemeClr val="bg1"/>
                </a:solidFill>
                <a:latin typeface="微软雅黑" pitchFamily="34" charset="-122"/>
                <a:ea typeface="微软雅黑" pitchFamily="34" charset="-122"/>
              </a:rPr>
              <a:t>opium</a:t>
            </a:r>
          </a:p>
          <a:p>
            <a:pPr algn="just">
              <a:lnSpc>
                <a:spcPct val="200000"/>
              </a:lnSpc>
            </a:pPr>
            <a:r>
              <a:rPr lang="zh-CN" altLang="en-US" sz="900" dirty="0">
                <a:solidFill>
                  <a:schemeClr val="bg1"/>
                </a:solidFill>
                <a:latin typeface="微软雅黑" pitchFamily="34" charset="-122"/>
                <a:ea typeface="微软雅黑" pitchFamily="34" charset="-122"/>
              </a:rPr>
              <a:t>植物：罂粟</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提取物：罂粟汁</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来源：中南半岛</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有效成分：吗啡，可待因</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主要基地：阿富汗、墨西哥、哥伦比亚等</a:t>
            </a:r>
          </a:p>
        </p:txBody>
      </p:sp>
      <p:sp>
        <p:nvSpPr>
          <p:cNvPr id="6" name="标题 1"/>
          <p:cNvSpPr txBox="1">
            <a:spLocks/>
          </p:cNvSpPr>
          <p:nvPr/>
        </p:nvSpPr>
        <p:spPr>
          <a:xfrm>
            <a:off x="990077" y="1638781"/>
            <a:ext cx="643232" cy="200055"/>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1300" b="1" dirty="0">
                <a:solidFill>
                  <a:schemeClr val="bg1"/>
                </a:solidFill>
                <a:latin typeface="微软雅黑" pitchFamily="34" charset="-122"/>
                <a:ea typeface="微软雅黑" pitchFamily="34" charset="-122"/>
              </a:rPr>
              <a:t>鸦片</a:t>
            </a:r>
          </a:p>
        </p:txBody>
      </p:sp>
      <p:pic>
        <p:nvPicPr>
          <p:cNvPr id="7" name="图片 6"/>
          <p:cNvPicPr>
            <a:picLocks noChangeAspect="1"/>
          </p:cNvPicPr>
          <p:nvPr/>
        </p:nvPicPr>
        <p:blipFill>
          <a:blip r:embed="rId3"/>
          <a:stretch>
            <a:fillRect/>
          </a:stretch>
        </p:blipFill>
        <p:spPr>
          <a:xfrm>
            <a:off x="3184634" y="0"/>
            <a:ext cx="2774732" cy="5143500"/>
          </a:xfrm>
          <a:prstGeom prst="rect">
            <a:avLst/>
          </a:prstGeom>
        </p:spPr>
      </p:pic>
      <p:sp>
        <p:nvSpPr>
          <p:cNvPr id="8" name="标题 1"/>
          <p:cNvSpPr txBox="1">
            <a:spLocks/>
          </p:cNvSpPr>
          <p:nvPr/>
        </p:nvSpPr>
        <p:spPr>
          <a:xfrm>
            <a:off x="990077" y="1957102"/>
            <a:ext cx="1841409" cy="2415790"/>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200000"/>
              </a:lnSpc>
            </a:pPr>
            <a:r>
              <a:rPr lang="zh-CN" altLang="en-US" sz="1000" dirty="0">
                <a:solidFill>
                  <a:schemeClr val="bg1"/>
                </a:solidFill>
                <a:latin typeface="微软雅黑" pitchFamily="34" charset="-122"/>
                <a:ea typeface="微软雅黑" pitchFamily="34" charset="-122"/>
              </a:rPr>
              <a:t>又叫阿片，俗称大烟，是罂粟果实中流出的乳液经干燥凝结而成。因产地不同而呈黑色或褐色，味苦。生鸦片经过烧煮和发酵，可制成精制鸦片，吸食时有一种强烈的香甜气味。吸食者初吸时会感到头晕目眩、恶心或头痛，多次吸食就会上瘾。</a:t>
            </a:r>
          </a:p>
        </p:txBody>
      </p:sp>
      <p:cxnSp>
        <p:nvCxnSpPr>
          <p:cNvPr id="13" name="直接连接符 12"/>
          <p:cNvCxnSpPr/>
          <p:nvPr/>
        </p:nvCxnSpPr>
        <p:spPr>
          <a:xfrm>
            <a:off x="6312514" y="2152594"/>
            <a:ext cx="20621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312514" y="2425022"/>
            <a:ext cx="20621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312514" y="2697450"/>
            <a:ext cx="20621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312514" y="2969878"/>
            <a:ext cx="20621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312514" y="3242306"/>
            <a:ext cx="20621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6312514" y="3514734"/>
            <a:ext cx="20621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22515064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4725467"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
          <p:cNvSpPr txBox="1">
            <a:spLocks/>
          </p:cNvSpPr>
          <p:nvPr/>
        </p:nvSpPr>
        <p:spPr>
          <a:xfrm>
            <a:off x="5435071" y="1489962"/>
            <a:ext cx="643232" cy="200055"/>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1300" b="1" dirty="0">
                <a:solidFill>
                  <a:schemeClr val="bg1"/>
                </a:solidFill>
                <a:latin typeface="微软雅黑" pitchFamily="34" charset="-122"/>
                <a:ea typeface="微软雅黑" pitchFamily="34" charset="-122"/>
              </a:rPr>
              <a:t>吗啡</a:t>
            </a:r>
          </a:p>
        </p:txBody>
      </p:sp>
      <p:sp>
        <p:nvSpPr>
          <p:cNvPr id="7" name="标题 1"/>
          <p:cNvSpPr txBox="1">
            <a:spLocks/>
          </p:cNvSpPr>
          <p:nvPr/>
        </p:nvSpPr>
        <p:spPr>
          <a:xfrm>
            <a:off x="5435072" y="1796023"/>
            <a:ext cx="2845684" cy="2108013"/>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200000"/>
              </a:lnSpc>
            </a:pPr>
            <a:r>
              <a:rPr lang="zh-CN" altLang="en-US" sz="1000" dirty="0">
                <a:solidFill>
                  <a:schemeClr val="bg1"/>
                </a:solidFill>
                <a:latin typeface="微软雅黑" pitchFamily="34" charset="-122"/>
                <a:ea typeface="微软雅黑" pitchFamily="34" charset="-122"/>
              </a:rPr>
              <a:t>吗啡是从鸦片中分离出来的一种生物碱，在鸦片中含量</a:t>
            </a:r>
            <a:r>
              <a:rPr lang="en-US" altLang="zh-CN" sz="1000" dirty="0">
                <a:solidFill>
                  <a:schemeClr val="bg1"/>
                </a:solidFill>
                <a:latin typeface="微软雅黑" pitchFamily="34" charset="-122"/>
                <a:ea typeface="微软雅黑" pitchFamily="34" charset="-122"/>
              </a:rPr>
              <a:t>10%</a:t>
            </a:r>
            <a:r>
              <a:rPr lang="zh-CN" altLang="en-US" sz="1000" dirty="0">
                <a:solidFill>
                  <a:schemeClr val="bg1"/>
                </a:solidFill>
                <a:latin typeface="微软雅黑" pitchFamily="34" charset="-122"/>
                <a:ea typeface="微软雅黑" pitchFamily="34" charset="-122"/>
              </a:rPr>
              <a:t>左右，为无色或白色结晶粉末状，具有镇痛、催眠、止咳、止泻等作用，吸食后会产生欣快感，比鸦片容易成瘾。长期使用会引起精神失常、谵妄和幻想，过量使用会导致呼吸衰竭而死亡。历史上它曾被用做精神药品戒断鸦片，但由于其副作用过大，最终被定为毒品。</a:t>
            </a:r>
          </a:p>
        </p:txBody>
      </p:sp>
      <p:pic>
        <p:nvPicPr>
          <p:cNvPr id="14" name="图片 13"/>
          <p:cNvPicPr>
            <a:picLocks noChangeAspect="1"/>
          </p:cNvPicPr>
          <p:nvPr/>
        </p:nvPicPr>
        <p:blipFill>
          <a:blip r:embed="rId3"/>
          <a:stretch>
            <a:fillRect/>
          </a:stretch>
        </p:blipFill>
        <p:spPr>
          <a:xfrm>
            <a:off x="1" y="1"/>
            <a:ext cx="4725466" cy="3416209"/>
          </a:xfrm>
          <a:prstGeom prst="rect">
            <a:avLst/>
          </a:prstGeom>
        </p:spPr>
      </p:pic>
      <p:sp>
        <p:nvSpPr>
          <p:cNvPr id="16" name="标题 1"/>
          <p:cNvSpPr txBox="1">
            <a:spLocks/>
          </p:cNvSpPr>
          <p:nvPr/>
        </p:nvSpPr>
        <p:spPr>
          <a:xfrm>
            <a:off x="778310" y="3623736"/>
            <a:ext cx="3339687" cy="830997"/>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200000"/>
              </a:lnSpc>
            </a:pPr>
            <a:r>
              <a:rPr lang="zh-CN" altLang="en-US" sz="900" dirty="0">
                <a:latin typeface="微软雅黑" pitchFamily="34" charset="-122"/>
                <a:ea typeface="微软雅黑" pitchFamily="34" charset="-122"/>
              </a:rPr>
              <a:t>中文名：吗啡</a:t>
            </a:r>
            <a:r>
              <a:rPr lang="en-US" altLang="zh-CN" sz="900" dirty="0">
                <a:latin typeface="微软雅黑" pitchFamily="34" charset="-122"/>
                <a:ea typeface="微软雅黑" pitchFamily="34" charset="-122"/>
              </a:rPr>
              <a:t>                                         </a:t>
            </a:r>
            <a:r>
              <a:rPr lang="zh-CN" altLang="en-US" sz="900" dirty="0">
                <a:latin typeface="微软雅黑" pitchFamily="34" charset="-122"/>
                <a:ea typeface="微软雅黑" pitchFamily="34" charset="-122"/>
              </a:rPr>
              <a:t>外文名：</a:t>
            </a:r>
            <a:r>
              <a:rPr lang="en-US" altLang="zh-CN" sz="900" dirty="0">
                <a:latin typeface="微软雅黑" pitchFamily="34" charset="-122"/>
                <a:ea typeface="微软雅黑" pitchFamily="34" charset="-122"/>
              </a:rPr>
              <a:t>morphine</a:t>
            </a:r>
          </a:p>
          <a:p>
            <a:pPr algn="just">
              <a:lnSpc>
                <a:spcPct val="200000"/>
              </a:lnSpc>
            </a:pPr>
            <a:r>
              <a:rPr lang="zh-CN" altLang="en-US" sz="900" dirty="0">
                <a:latin typeface="微软雅黑" pitchFamily="34" charset="-122"/>
                <a:ea typeface="微软雅黑" pitchFamily="34" charset="-122"/>
              </a:rPr>
              <a:t>分子式：</a:t>
            </a:r>
            <a:r>
              <a:rPr lang="en-US" altLang="zh-CN" sz="900" dirty="0">
                <a:latin typeface="微软雅黑" pitchFamily="34" charset="-122"/>
                <a:ea typeface="微软雅黑" pitchFamily="34" charset="-122"/>
              </a:rPr>
              <a:t>C17H19NO3                           </a:t>
            </a:r>
            <a:r>
              <a:rPr lang="zh-CN" altLang="en-US" sz="900" dirty="0">
                <a:latin typeface="微软雅黑" pitchFamily="34" charset="-122"/>
                <a:ea typeface="微软雅黑" pitchFamily="34" charset="-122"/>
              </a:rPr>
              <a:t>分子量：</a:t>
            </a:r>
            <a:r>
              <a:rPr lang="en-US" altLang="zh-CN" sz="900" dirty="0">
                <a:latin typeface="微软雅黑" pitchFamily="34" charset="-122"/>
                <a:ea typeface="微软雅黑" pitchFamily="34" charset="-122"/>
              </a:rPr>
              <a:t>285</a:t>
            </a:r>
          </a:p>
          <a:p>
            <a:pPr algn="just">
              <a:lnSpc>
                <a:spcPct val="200000"/>
              </a:lnSpc>
            </a:pPr>
            <a:r>
              <a:rPr lang="zh-CN" altLang="en-US" sz="900" dirty="0">
                <a:latin typeface="微软雅黑" pitchFamily="34" charset="-122"/>
                <a:ea typeface="微软雅黑" pitchFamily="34" charset="-122"/>
              </a:rPr>
              <a:t>别名：盐酸吗啡、美施康定、美菲康</a:t>
            </a:r>
            <a:endParaRPr lang="en-US" altLang="zh-CN" sz="900" dirty="0">
              <a:latin typeface="微软雅黑" pitchFamily="34" charset="-122"/>
              <a:ea typeface="微软雅黑" pitchFamily="34" charset="-122"/>
            </a:endParaRPr>
          </a:p>
        </p:txBody>
      </p:sp>
      <p:cxnSp>
        <p:nvCxnSpPr>
          <p:cNvPr id="17" name="直接连接符 16"/>
          <p:cNvCxnSpPr/>
          <p:nvPr/>
        </p:nvCxnSpPr>
        <p:spPr>
          <a:xfrm>
            <a:off x="778310" y="3937494"/>
            <a:ext cx="324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778310" y="4209922"/>
            <a:ext cx="324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40424473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2632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1"/>
          <p:cNvSpPr txBox="1">
            <a:spLocks/>
          </p:cNvSpPr>
          <p:nvPr/>
        </p:nvSpPr>
        <p:spPr>
          <a:xfrm>
            <a:off x="547761" y="2877328"/>
            <a:ext cx="643232" cy="200055"/>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1300" b="1" dirty="0">
                <a:solidFill>
                  <a:schemeClr val="bg1"/>
                </a:solidFill>
                <a:latin typeface="微软雅黑" pitchFamily="34" charset="-122"/>
                <a:ea typeface="微软雅黑" pitchFamily="34" charset="-122"/>
              </a:rPr>
              <a:t>大麻</a:t>
            </a:r>
          </a:p>
        </p:txBody>
      </p:sp>
      <p:sp>
        <p:nvSpPr>
          <p:cNvPr id="5" name="标题 1"/>
          <p:cNvSpPr txBox="1">
            <a:spLocks/>
          </p:cNvSpPr>
          <p:nvPr/>
        </p:nvSpPr>
        <p:spPr>
          <a:xfrm>
            <a:off x="547761" y="3183389"/>
            <a:ext cx="4244955" cy="1492460"/>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200000"/>
              </a:lnSpc>
            </a:pPr>
            <a:r>
              <a:rPr lang="zh-CN" altLang="en-US" sz="1000" dirty="0">
                <a:solidFill>
                  <a:schemeClr val="bg1"/>
                </a:solidFill>
                <a:latin typeface="微软雅黑" pitchFamily="34" charset="-122"/>
                <a:ea typeface="微软雅黑" pitchFamily="34" charset="-122"/>
              </a:rPr>
              <a:t>桑科一年生草本植物，分为有毒大麻和无毒大麻。无毒大麻的茎、杆可制成纤维，籽可榨油。有毒大麻主要指矮小、多分枝的印度大麻。大麻类毒品主要包括大麻烟、大麻脂和大麻油，主要活性成分是四氢大麻酚。大麻对中枢神经系统有抑制、麻醉作用，吸食后产生欣快感，有时会出现幻觉和妄想，长期吸食会引起精神障碍、思维迟钝，并破坏人体的免疫系统。</a:t>
            </a:r>
          </a:p>
        </p:txBody>
      </p:sp>
      <p:grpSp>
        <p:nvGrpSpPr>
          <p:cNvPr id="3" name="组合 8"/>
          <p:cNvGrpSpPr/>
          <p:nvPr/>
        </p:nvGrpSpPr>
        <p:grpSpPr>
          <a:xfrm>
            <a:off x="-7731" y="289213"/>
            <a:ext cx="9151732" cy="2239576"/>
            <a:chOff x="490413" y="289213"/>
            <a:chExt cx="8653587" cy="2117672"/>
          </a:xfrm>
        </p:grpSpPr>
        <p:pic>
          <p:nvPicPr>
            <p:cNvPr id="6" name="图片 5"/>
            <p:cNvPicPr>
              <a:picLocks noChangeAspect="1"/>
            </p:cNvPicPr>
            <p:nvPr/>
          </p:nvPicPr>
          <p:blipFill>
            <a:blip r:embed="rId3"/>
            <a:stretch>
              <a:fillRect/>
            </a:stretch>
          </p:blipFill>
          <p:spPr>
            <a:xfrm>
              <a:off x="2003245" y="290085"/>
              <a:ext cx="3941807" cy="2115928"/>
            </a:xfrm>
            <a:prstGeom prst="rect">
              <a:avLst/>
            </a:prstGeom>
          </p:spPr>
        </p:pic>
        <p:pic>
          <p:nvPicPr>
            <p:cNvPr id="7" name="图片 6"/>
            <p:cNvPicPr>
              <a:picLocks noChangeAspect="1"/>
            </p:cNvPicPr>
            <p:nvPr/>
          </p:nvPicPr>
          <p:blipFill>
            <a:blip r:embed="rId4" cstate="print"/>
            <a:stretch>
              <a:fillRect/>
            </a:stretch>
          </p:blipFill>
          <p:spPr>
            <a:xfrm>
              <a:off x="6003188" y="290085"/>
              <a:ext cx="3140812" cy="2116800"/>
            </a:xfrm>
            <a:prstGeom prst="rect">
              <a:avLst/>
            </a:prstGeom>
          </p:spPr>
        </p:pic>
        <p:pic>
          <p:nvPicPr>
            <p:cNvPr id="8" name="图片 7"/>
            <p:cNvPicPr>
              <a:picLocks noChangeAspect="1"/>
            </p:cNvPicPr>
            <p:nvPr/>
          </p:nvPicPr>
          <p:blipFill>
            <a:blip r:embed="rId5"/>
            <a:stretch>
              <a:fillRect/>
            </a:stretch>
          </p:blipFill>
          <p:spPr>
            <a:xfrm>
              <a:off x="490413" y="289213"/>
              <a:ext cx="1454696" cy="2116800"/>
            </a:xfrm>
            <a:prstGeom prst="rect">
              <a:avLst/>
            </a:prstGeom>
          </p:spPr>
        </p:pic>
      </p:grpSp>
      <p:sp>
        <p:nvSpPr>
          <p:cNvPr id="12" name="标题 1"/>
          <p:cNvSpPr txBox="1">
            <a:spLocks/>
          </p:cNvSpPr>
          <p:nvPr/>
        </p:nvSpPr>
        <p:spPr>
          <a:xfrm>
            <a:off x="5419678" y="3276894"/>
            <a:ext cx="3339687" cy="830997"/>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200000"/>
              </a:lnSpc>
            </a:pPr>
            <a:r>
              <a:rPr lang="zh-CN" altLang="en-US" sz="900" dirty="0">
                <a:solidFill>
                  <a:schemeClr val="bg1"/>
                </a:solidFill>
                <a:latin typeface="微软雅黑" pitchFamily="34" charset="-122"/>
                <a:ea typeface="微软雅黑" pitchFamily="34" charset="-122"/>
              </a:rPr>
              <a:t>中文名：大麻</a:t>
            </a:r>
            <a:r>
              <a:rPr lang="en-US" altLang="zh-CN" sz="900" dirty="0">
                <a:solidFill>
                  <a:schemeClr val="bg1"/>
                </a:solidFill>
                <a:latin typeface="微软雅黑" pitchFamily="34" charset="-122"/>
                <a:ea typeface="微软雅黑" pitchFamily="34" charset="-122"/>
              </a:rPr>
              <a:t>	</a:t>
            </a:r>
            <a:r>
              <a:rPr lang="zh-CN" altLang="en-US" sz="900" dirty="0">
                <a:solidFill>
                  <a:schemeClr val="bg1"/>
                </a:solidFill>
                <a:latin typeface="微软雅黑" pitchFamily="34" charset="-122"/>
                <a:ea typeface="微软雅黑" pitchFamily="34" charset="-122"/>
              </a:rPr>
              <a:t>拉丁学名：</a:t>
            </a:r>
            <a:r>
              <a:rPr lang="en-US" altLang="zh-CN" sz="900" dirty="0">
                <a:solidFill>
                  <a:schemeClr val="bg1"/>
                </a:solidFill>
                <a:latin typeface="微软雅黑" pitchFamily="34" charset="-122"/>
                <a:ea typeface="微软雅黑" pitchFamily="34" charset="-122"/>
              </a:rPr>
              <a:t>Cannabis sativa L.</a:t>
            </a:r>
          </a:p>
          <a:p>
            <a:pPr algn="just">
              <a:lnSpc>
                <a:spcPct val="200000"/>
              </a:lnSpc>
            </a:pPr>
            <a:r>
              <a:rPr lang="zh-CN" altLang="en-US" sz="900" dirty="0">
                <a:solidFill>
                  <a:schemeClr val="bg1"/>
                </a:solidFill>
                <a:latin typeface="微软雅黑" pitchFamily="34" charset="-122"/>
                <a:ea typeface="微软雅黑" pitchFamily="34" charset="-122"/>
              </a:rPr>
              <a:t>别称：山丝苗、线麻、胡麻、野麻、火麻</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分布区域：原产锡金、不丹、印度和中亚细亚及中国各地</a:t>
            </a:r>
            <a:endParaRPr lang="en-US" altLang="zh-CN" sz="900" dirty="0">
              <a:solidFill>
                <a:schemeClr val="bg1"/>
              </a:solidFill>
              <a:latin typeface="微软雅黑" pitchFamily="34" charset="-122"/>
              <a:ea typeface="微软雅黑" pitchFamily="34" charset="-122"/>
            </a:endParaRPr>
          </a:p>
        </p:txBody>
      </p:sp>
      <p:cxnSp>
        <p:nvCxnSpPr>
          <p:cNvPr id="13" name="直接连接符 12"/>
          <p:cNvCxnSpPr/>
          <p:nvPr/>
        </p:nvCxnSpPr>
        <p:spPr>
          <a:xfrm>
            <a:off x="5419678" y="3590652"/>
            <a:ext cx="32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419678" y="3863080"/>
            <a:ext cx="32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28502060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3379247" y="1231925"/>
            <a:ext cx="643232" cy="200055"/>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1300" b="1" dirty="0">
                <a:solidFill>
                  <a:schemeClr val="bg1"/>
                </a:solidFill>
                <a:latin typeface="微软雅黑" pitchFamily="34" charset="-122"/>
                <a:ea typeface="微软雅黑" pitchFamily="34" charset="-122"/>
              </a:rPr>
              <a:t>古柯</a:t>
            </a:r>
          </a:p>
        </p:txBody>
      </p:sp>
      <p:sp>
        <p:nvSpPr>
          <p:cNvPr id="5" name="标题 1"/>
          <p:cNvSpPr txBox="1">
            <a:spLocks/>
          </p:cNvSpPr>
          <p:nvPr/>
        </p:nvSpPr>
        <p:spPr>
          <a:xfrm>
            <a:off x="3379247" y="1537986"/>
            <a:ext cx="2302645" cy="2723566"/>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200000"/>
              </a:lnSpc>
            </a:pPr>
            <a:r>
              <a:rPr lang="zh-CN" altLang="en-US" sz="1000" dirty="0">
                <a:solidFill>
                  <a:schemeClr val="bg1"/>
                </a:solidFill>
                <a:latin typeface="微软雅黑" pitchFamily="34" charset="-122"/>
                <a:ea typeface="微软雅黑" pitchFamily="34" charset="-122"/>
              </a:rPr>
              <a:t>古柯是生长在美洲大陆、亚洲东南部及非洲等地的热带灌木，尤为南美洲的传统种植物。古柯树株高</a:t>
            </a:r>
            <a:r>
              <a:rPr lang="en-US" altLang="zh-CN" sz="1000" dirty="0">
                <a:solidFill>
                  <a:schemeClr val="bg1"/>
                </a:solidFill>
                <a:latin typeface="微软雅黑" pitchFamily="34" charset="-122"/>
                <a:ea typeface="微软雅黑" pitchFamily="34" charset="-122"/>
              </a:rPr>
              <a:t>1.5—3</a:t>
            </a:r>
            <a:r>
              <a:rPr lang="zh-CN" altLang="en-US" sz="1000" dirty="0">
                <a:solidFill>
                  <a:schemeClr val="bg1"/>
                </a:solidFill>
                <a:latin typeface="微软雅黑" pitchFamily="34" charset="-122"/>
                <a:ea typeface="微软雅黑" pitchFamily="34" charset="-122"/>
              </a:rPr>
              <a:t>米，生长周期为</a:t>
            </a:r>
            <a:r>
              <a:rPr lang="en-US" altLang="zh-CN" sz="1000" dirty="0">
                <a:solidFill>
                  <a:schemeClr val="bg1"/>
                </a:solidFill>
                <a:latin typeface="微软雅黑" pitchFamily="34" charset="-122"/>
                <a:ea typeface="微软雅黑" pitchFamily="34" charset="-122"/>
              </a:rPr>
              <a:t>30—40</a:t>
            </a:r>
            <a:r>
              <a:rPr lang="zh-CN" altLang="en-US" sz="1000" dirty="0">
                <a:solidFill>
                  <a:schemeClr val="bg1"/>
                </a:solidFill>
                <a:latin typeface="微软雅黑" pitchFamily="34" charset="-122"/>
                <a:ea typeface="微软雅黑" pitchFamily="34" charset="-122"/>
              </a:rPr>
              <a:t>年，每年可采摘古柯叶</a:t>
            </a:r>
            <a:r>
              <a:rPr lang="en-US" altLang="zh-CN" sz="1000" dirty="0">
                <a:solidFill>
                  <a:schemeClr val="bg1"/>
                </a:solidFill>
                <a:latin typeface="微软雅黑" pitchFamily="34" charset="-122"/>
                <a:ea typeface="微软雅黑" pitchFamily="34" charset="-122"/>
              </a:rPr>
              <a:t>3—4</a:t>
            </a:r>
            <a:r>
              <a:rPr lang="zh-CN" altLang="en-US" sz="1000" dirty="0">
                <a:solidFill>
                  <a:schemeClr val="bg1"/>
                </a:solidFill>
                <a:latin typeface="微软雅黑" pitchFamily="34" charset="-122"/>
                <a:ea typeface="微软雅黑" pitchFamily="34" charset="-122"/>
              </a:rPr>
              <a:t>次。古柯叶是提取古柯类毒品的重要物质，曾为古印第安人习惯性咀嚼，并被用于治疗某些慢性病，但很快其毒害作用就得到科学证实。从古柯叶中可分离出一种最主要的生物碱</a:t>
            </a:r>
            <a:r>
              <a:rPr lang="en-US" altLang="zh-CN" sz="1000" dirty="0">
                <a:solidFill>
                  <a:schemeClr val="bg1"/>
                </a:solidFill>
                <a:latin typeface="微软雅黑" pitchFamily="34" charset="-122"/>
                <a:ea typeface="微软雅黑" pitchFamily="34" charset="-122"/>
              </a:rPr>
              <a:t>——</a:t>
            </a:r>
            <a:r>
              <a:rPr lang="zh-CN" altLang="en-US" sz="1000" dirty="0">
                <a:solidFill>
                  <a:schemeClr val="bg1"/>
                </a:solidFill>
                <a:latin typeface="微软雅黑" pitchFamily="34" charset="-122"/>
                <a:ea typeface="微软雅黑" pitchFamily="34" charset="-122"/>
              </a:rPr>
              <a:t>可卡因。</a:t>
            </a:r>
          </a:p>
        </p:txBody>
      </p:sp>
      <p:grpSp>
        <p:nvGrpSpPr>
          <p:cNvPr id="2" name="组合 7"/>
          <p:cNvGrpSpPr/>
          <p:nvPr/>
        </p:nvGrpSpPr>
        <p:grpSpPr>
          <a:xfrm>
            <a:off x="-1" y="0"/>
            <a:ext cx="2579239" cy="5143458"/>
            <a:chOff x="0" y="0"/>
            <a:chExt cx="2160000" cy="4307421"/>
          </a:xfrm>
        </p:grpSpPr>
        <p:pic>
          <p:nvPicPr>
            <p:cNvPr id="6" name="图片 5"/>
            <p:cNvPicPr>
              <a:picLocks noChangeAspect="1"/>
            </p:cNvPicPr>
            <p:nvPr/>
          </p:nvPicPr>
          <p:blipFill>
            <a:blip r:embed="rId3"/>
            <a:stretch>
              <a:fillRect/>
            </a:stretch>
          </p:blipFill>
          <p:spPr>
            <a:xfrm>
              <a:off x="0" y="0"/>
              <a:ext cx="2160000" cy="1979421"/>
            </a:xfrm>
            <a:prstGeom prst="rect">
              <a:avLst/>
            </a:prstGeom>
          </p:spPr>
        </p:pic>
        <p:pic>
          <p:nvPicPr>
            <p:cNvPr id="7" name="图片 6"/>
            <p:cNvPicPr>
              <a:picLocks noChangeAspect="1"/>
            </p:cNvPicPr>
            <p:nvPr/>
          </p:nvPicPr>
          <p:blipFill>
            <a:blip r:embed="rId4"/>
            <a:stretch>
              <a:fillRect/>
            </a:stretch>
          </p:blipFill>
          <p:spPr>
            <a:xfrm>
              <a:off x="0" y="1979421"/>
              <a:ext cx="2160000" cy="2328000"/>
            </a:xfrm>
            <a:prstGeom prst="rect">
              <a:avLst/>
            </a:prstGeom>
          </p:spPr>
        </p:pic>
      </p:grpSp>
      <p:sp>
        <p:nvSpPr>
          <p:cNvPr id="9" name="标题 1"/>
          <p:cNvSpPr txBox="1">
            <a:spLocks/>
          </p:cNvSpPr>
          <p:nvPr/>
        </p:nvSpPr>
        <p:spPr>
          <a:xfrm>
            <a:off x="6476474" y="1537986"/>
            <a:ext cx="1286466" cy="2215991"/>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200000"/>
              </a:lnSpc>
            </a:pPr>
            <a:r>
              <a:rPr lang="zh-CN" altLang="en-US" sz="900" dirty="0">
                <a:solidFill>
                  <a:schemeClr val="bg1"/>
                </a:solidFill>
                <a:latin typeface="微软雅黑" pitchFamily="34" charset="-122"/>
                <a:ea typeface="微软雅黑" pitchFamily="34" charset="-122"/>
              </a:rPr>
              <a:t>中文名：古柯</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英文名称：</a:t>
            </a:r>
            <a:r>
              <a:rPr lang="en-US" altLang="zh-CN" sz="900" dirty="0">
                <a:solidFill>
                  <a:schemeClr val="bg1"/>
                </a:solidFill>
                <a:latin typeface="微软雅黑" pitchFamily="34" charset="-122"/>
                <a:ea typeface="微软雅黑" pitchFamily="34" charset="-122"/>
              </a:rPr>
              <a:t>Coca</a:t>
            </a:r>
          </a:p>
          <a:p>
            <a:pPr algn="just">
              <a:lnSpc>
                <a:spcPct val="200000"/>
              </a:lnSpc>
            </a:pPr>
            <a:r>
              <a:rPr lang="zh-CN" altLang="en-US" sz="900" dirty="0">
                <a:solidFill>
                  <a:schemeClr val="bg1"/>
                </a:solidFill>
                <a:latin typeface="微软雅黑" pitchFamily="34" charset="-122"/>
                <a:ea typeface="微软雅黑" pitchFamily="34" charset="-122"/>
              </a:rPr>
              <a:t>别称：古加、高柯</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界：植物界</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纲：双子叶植物纲</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亚纲：原始花被亚纲</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属：古柯属</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种：古柯</a:t>
            </a:r>
            <a:endParaRPr lang="en-US" altLang="zh-CN" sz="900" dirty="0">
              <a:solidFill>
                <a:schemeClr val="bg1"/>
              </a:solidFill>
              <a:latin typeface="微软雅黑" pitchFamily="34" charset="-122"/>
              <a:ea typeface="微软雅黑" pitchFamily="34" charset="-122"/>
            </a:endParaRPr>
          </a:p>
        </p:txBody>
      </p:sp>
      <p:cxnSp>
        <p:nvCxnSpPr>
          <p:cNvPr id="10" name="直接连接符 9"/>
          <p:cNvCxnSpPr/>
          <p:nvPr/>
        </p:nvCxnSpPr>
        <p:spPr>
          <a:xfrm>
            <a:off x="6463861" y="1851744"/>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463861" y="2123962"/>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463861" y="2396180"/>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63861" y="2668398"/>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463861" y="2940616"/>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463861" y="3212834"/>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463861" y="3485052"/>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56435956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164782" y="856462"/>
            <a:ext cx="3430578" cy="3430576"/>
          </a:xfrm>
          <a:prstGeom prst="rect">
            <a:avLst/>
          </a:prstGeom>
        </p:spPr>
      </p:pic>
      <p:sp>
        <p:nvSpPr>
          <p:cNvPr id="3" name="标题 1"/>
          <p:cNvSpPr txBox="1">
            <a:spLocks/>
          </p:cNvSpPr>
          <p:nvPr/>
        </p:nvSpPr>
        <p:spPr>
          <a:xfrm>
            <a:off x="781089" y="1597685"/>
            <a:ext cx="643232" cy="200055"/>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1300" b="1" dirty="0">
                <a:solidFill>
                  <a:schemeClr val="bg1"/>
                </a:solidFill>
                <a:latin typeface="微软雅黑" pitchFamily="34" charset="-122"/>
                <a:ea typeface="微软雅黑" pitchFamily="34" charset="-122"/>
              </a:rPr>
              <a:t>杜冷丁</a:t>
            </a:r>
          </a:p>
        </p:txBody>
      </p:sp>
      <p:sp>
        <p:nvSpPr>
          <p:cNvPr id="4" name="标题 1"/>
          <p:cNvSpPr txBox="1">
            <a:spLocks/>
          </p:cNvSpPr>
          <p:nvPr/>
        </p:nvSpPr>
        <p:spPr>
          <a:xfrm>
            <a:off x="781089" y="1903746"/>
            <a:ext cx="1842293" cy="2108013"/>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200000"/>
              </a:lnSpc>
            </a:pPr>
            <a:r>
              <a:rPr lang="zh-CN" altLang="en-US" sz="1000" dirty="0">
                <a:solidFill>
                  <a:schemeClr val="bg1"/>
                </a:solidFill>
                <a:latin typeface="微软雅黑" pitchFamily="34" charset="-122"/>
                <a:ea typeface="微软雅黑" pitchFamily="34" charset="-122"/>
              </a:rPr>
              <a:t>即盐酸哌替啶，是一种临床应用的合成镇痛药，为白色结晶性粉末，味微苦，无臭，其作用和机理与吗啡相似，但镇静、麻醉作用较小，仅相当于吗啡的</a:t>
            </a:r>
            <a:r>
              <a:rPr lang="en-US" altLang="zh-CN" sz="1000" dirty="0">
                <a:solidFill>
                  <a:schemeClr val="bg1"/>
                </a:solidFill>
                <a:latin typeface="微软雅黑" pitchFamily="34" charset="-122"/>
                <a:ea typeface="微软雅黑" pitchFamily="34" charset="-122"/>
              </a:rPr>
              <a:t>1/10—1/8</a:t>
            </a:r>
            <a:r>
              <a:rPr lang="zh-CN" altLang="en-US" sz="1000" dirty="0">
                <a:solidFill>
                  <a:schemeClr val="bg1"/>
                </a:solidFill>
                <a:latin typeface="微软雅黑" pitchFamily="34" charset="-122"/>
                <a:ea typeface="微软雅黑" pitchFamily="34" charset="-122"/>
              </a:rPr>
              <a:t>。长期使用会产生依赖性，被列为严格管制的麻醉药品。</a:t>
            </a:r>
          </a:p>
        </p:txBody>
      </p:sp>
      <p:sp>
        <p:nvSpPr>
          <p:cNvPr id="5" name="标题 1"/>
          <p:cNvSpPr txBox="1">
            <a:spLocks/>
          </p:cNvSpPr>
          <p:nvPr/>
        </p:nvSpPr>
        <p:spPr>
          <a:xfrm>
            <a:off x="3140490" y="1903746"/>
            <a:ext cx="1494572" cy="1107996"/>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200000"/>
              </a:lnSpc>
            </a:pPr>
            <a:r>
              <a:rPr lang="zh-CN" altLang="en-US" sz="900" dirty="0">
                <a:solidFill>
                  <a:schemeClr val="bg1"/>
                </a:solidFill>
                <a:latin typeface="微软雅黑" pitchFamily="34" charset="-122"/>
                <a:ea typeface="微软雅黑" pitchFamily="34" charset="-122"/>
              </a:rPr>
              <a:t>中文名：杜冷丁</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别名：美吡利啶 </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作用：是一种抗痉挛的止痛药</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化学式：</a:t>
            </a:r>
            <a:r>
              <a:rPr lang="en-US" altLang="zh-CN" sz="900" dirty="0">
                <a:solidFill>
                  <a:schemeClr val="bg1"/>
                </a:solidFill>
                <a:latin typeface="微软雅黑" pitchFamily="34" charset="-122"/>
                <a:ea typeface="微软雅黑" pitchFamily="34" charset="-122"/>
              </a:rPr>
              <a:t>C15H21NO2</a:t>
            </a:r>
          </a:p>
        </p:txBody>
      </p:sp>
      <p:cxnSp>
        <p:nvCxnSpPr>
          <p:cNvPr id="6" name="直接连接符 5"/>
          <p:cNvCxnSpPr/>
          <p:nvPr/>
        </p:nvCxnSpPr>
        <p:spPr>
          <a:xfrm>
            <a:off x="3127877" y="2217504"/>
            <a:ext cx="154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127877" y="2489722"/>
            <a:ext cx="154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3127877" y="2761940"/>
            <a:ext cx="154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86556039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4533282" y="809409"/>
            <a:ext cx="643232" cy="200055"/>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1300" b="1" dirty="0">
                <a:solidFill>
                  <a:schemeClr val="bg1"/>
                </a:solidFill>
                <a:latin typeface="微软雅黑" pitchFamily="34" charset="-122"/>
                <a:ea typeface="微软雅黑" pitchFamily="34" charset="-122"/>
              </a:rPr>
              <a:t>海洛因</a:t>
            </a:r>
          </a:p>
        </p:txBody>
      </p:sp>
      <p:sp>
        <p:nvSpPr>
          <p:cNvPr id="3" name="标题 1"/>
          <p:cNvSpPr txBox="1">
            <a:spLocks/>
          </p:cNvSpPr>
          <p:nvPr/>
        </p:nvSpPr>
        <p:spPr>
          <a:xfrm>
            <a:off x="4533282" y="1115470"/>
            <a:ext cx="1842293" cy="2973635"/>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150000"/>
              </a:lnSpc>
            </a:pPr>
            <a:r>
              <a:rPr lang="zh-CN" altLang="en-US" sz="1000" dirty="0">
                <a:solidFill>
                  <a:schemeClr val="bg1"/>
                </a:solidFill>
                <a:latin typeface="微软雅黑" pitchFamily="34" charset="-122"/>
                <a:ea typeface="微软雅黑" pitchFamily="34" charset="-122"/>
              </a:rPr>
              <a:t>化学名称“二乙酰吗啡”，俗称白粉，它是由吗啡和醋酸酐反应而制成的，镇痛作用是吗啡的</a:t>
            </a:r>
            <a:r>
              <a:rPr lang="en-US" altLang="zh-CN" sz="1000" dirty="0">
                <a:solidFill>
                  <a:schemeClr val="bg1"/>
                </a:solidFill>
                <a:latin typeface="微软雅黑" pitchFamily="34" charset="-122"/>
                <a:ea typeface="微软雅黑" pitchFamily="34" charset="-122"/>
              </a:rPr>
              <a:t>4—8</a:t>
            </a:r>
            <a:r>
              <a:rPr lang="zh-CN" altLang="en-US" sz="1000" dirty="0">
                <a:solidFill>
                  <a:schemeClr val="bg1"/>
                </a:solidFill>
                <a:latin typeface="微软雅黑" pitchFamily="34" charset="-122"/>
                <a:ea typeface="微软雅黑" pitchFamily="34" charset="-122"/>
              </a:rPr>
              <a:t>倍，医学上曾广泛用于麻醉镇痛，但成瘾快，极难戒断。长期使用会破坏人的免疫功能，并导致心、肝、肾等主要脏器的损害。注射吸食还能传播艾滋病等疾病。历史上它曾被用做精神药品戒断吗啡，但由于其副作用过大，最终被定为毒品。海洛因被称为世界毒品之王，是我国目前监控、查禁的最重要的毒品之一。</a:t>
            </a:r>
          </a:p>
        </p:txBody>
      </p:sp>
      <p:sp>
        <p:nvSpPr>
          <p:cNvPr id="4" name="标题 1"/>
          <p:cNvSpPr txBox="1">
            <a:spLocks/>
          </p:cNvSpPr>
          <p:nvPr/>
        </p:nvSpPr>
        <p:spPr>
          <a:xfrm>
            <a:off x="6898990" y="1115470"/>
            <a:ext cx="1494572" cy="1107996"/>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200000"/>
              </a:lnSpc>
            </a:pPr>
            <a:r>
              <a:rPr lang="zh-CN" altLang="en-US" sz="900" dirty="0">
                <a:solidFill>
                  <a:schemeClr val="bg1"/>
                </a:solidFill>
                <a:latin typeface="微软雅黑" pitchFamily="34" charset="-122"/>
                <a:ea typeface="微软雅黑" pitchFamily="34" charset="-122"/>
              </a:rPr>
              <a:t>中文名：海洛因</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外文名：</a:t>
            </a:r>
            <a:r>
              <a:rPr lang="en-US" altLang="zh-CN" sz="900" dirty="0">
                <a:solidFill>
                  <a:schemeClr val="bg1"/>
                </a:solidFill>
                <a:latin typeface="微软雅黑" pitchFamily="34" charset="-122"/>
                <a:ea typeface="微软雅黑" pitchFamily="34" charset="-122"/>
              </a:rPr>
              <a:t>Heroin</a:t>
            </a:r>
          </a:p>
          <a:p>
            <a:pPr algn="just">
              <a:lnSpc>
                <a:spcPct val="200000"/>
              </a:lnSpc>
            </a:pPr>
            <a:r>
              <a:rPr lang="zh-CN" altLang="en-US" sz="900" dirty="0">
                <a:solidFill>
                  <a:schemeClr val="bg1"/>
                </a:solidFill>
                <a:latin typeface="微软雅黑" pitchFamily="34" charset="-122"/>
                <a:ea typeface="微软雅黑" pitchFamily="34" charset="-122"/>
              </a:rPr>
              <a:t>外观：白色结晶粉末</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别名：几号、白粉、白面</a:t>
            </a:r>
            <a:endParaRPr lang="en-US" altLang="zh-CN" sz="900" dirty="0">
              <a:solidFill>
                <a:schemeClr val="bg1"/>
              </a:solidFill>
              <a:latin typeface="微软雅黑" pitchFamily="34" charset="-122"/>
              <a:ea typeface="微软雅黑" pitchFamily="34" charset="-122"/>
            </a:endParaRPr>
          </a:p>
        </p:txBody>
      </p:sp>
      <p:cxnSp>
        <p:nvCxnSpPr>
          <p:cNvPr id="5" name="直接连接符 4"/>
          <p:cNvCxnSpPr/>
          <p:nvPr/>
        </p:nvCxnSpPr>
        <p:spPr>
          <a:xfrm>
            <a:off x="6886377" y="1429228"/>
            <a:ext cx="154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6886377" y="1701446"/>
            <a:ext cx="154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6886377" y="1973664"/>
            <a:ext cx="154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3"/>
          <a:stretch>
            <a:fillRect/>
          </a:stretch>
        </p:blipFill>
        <p:spPr>
          <a:xfrm>
            <a:off x="0" y="-900"/>
            <a:ext cx="4177455" cy="5144400"/>
          </a:xfrm>
          <a:prstGeom prst="rect">
            <a:avLst/>
          </a:prstGeom>
        </p:spPr>
      </p:pic>
    </p:spTree>
    <p:extLst>
      <p:ext uri="{BB962C8B-B14F-4D97-AF65-F5344CB8AC3E}">
        <p14:creationId xmlns="" xmlns:p14="http://schemas.microsoft.com/office/powerpoint/2010/main" val="118649052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408039" y="0"/>
            <a:ext cx="473596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txBox="1">
            <a:spLocks/>
          </p:cNvSpPr>
          <p:nvPr/>
        </p:nvSpPr>
        <p:spPr>
          <a:xfrm>
            <a:off x="579291" y="1105800"/>
            <a:ext cx="643232" cy="200055"/>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1300" b="1" dirty="0">
                <a:solidFill>
                  <a:schemeClr val="bg1"/>
                </a:solidFill>
                <a:latin typeface="微软雅黑" pitchFamily="34" charset="-122"/>
                <a:ea typeface="微软雅黑" pitchFamily="34" charset="-122"/>
              </a:rPr>
              <a:t>可卡因</a:t>
            </a:r>
          </a:p>
        </p:txBody>
      </p:sp>
      <p:sp>
        <p:nvSpPr>
          <p:cNvPr id="3" name="标题 1"/>
          <p:cNvSpPr txBox="1">
            <a:spLocks/>
          </p:cNvSpPr>
          <p:nvPr/>
        </p:nvSpPr>
        <p:spPr>
          <a:xfrm>
            <a:off x="579291" y="1411861"/>
            <a:ext cx="1615269" cy="2511970"/>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150000"/>
              </a:lnSpc>
            </a:pPr>
            <a:r>
              <a:rPr lang="zh-CN" altLang="en-US" sz="1000" dirty="0">
                <a:solidFill>
                  <a:schemeClr val="bg1"/>
                </a:solidFill>
                <a:latin typeface="微软雅黑" pitchFamily="34" charset="-122"/>
                <a:ea typeface="微软雅黑" pitchFamily="34" charset="-122"/>
              </a:rPr>
              <a:t>可卡因是从古柯叶中提取的一种白色晶状的生物碱，是强效的中枢神经兴奋剂和局部麻醉剂。能阻断人体神经传导，产生局部麻醉作用，并可通过加强人体内化学物质的活性刺激大脑皮层，兴奋中枢神经，表现出情绪高涨、好动、健谈，有时还有攻击倾向，具有很强的成瘾性。</a:t>
            </a:r>
          </a:p>
        </p:txBody>
      </p:sp>
      <p:pic>
        <p:nvPicPr>
          <p:cNvPr id="8" name="图片 7"/>
          <p:cNvPicPr>
            <a:picLocks noChangeAspect="1"/>
          </p:cNvPicPr>
          <p:nvPr/>
        </p:nvPicPr>
        <p:blipFill>
          <a:blip r:embed="rId3"/>
          <a:stretch>
            <a:fillRect/>
          </a:stretch>
        </p:blipFill>
        <p:spPr>
          <a:xfrm>
            <a:off x="4407286" y="580624"/>
            <a:ext cx="4736713" cy="3982253"/>
          </a:xfrm>
          <a:prstGeom prst="rect">
            <a:avLst/>
          </a:prstGeom>
        </p:spPr>
      </p:pic>
      <p:grpSp>
        <p:nvGrpSpPr>
          <p:cNvPr id="9" name="组合 13"/>
          <p:cNvGrpSpPr/>
          <p:nvPr/>
        </p:nvGrpSpPr>
        <p:grpSpPr>
          <a:xfrm>
            <a:off x="2574617" y="1411861"/>
            <a:ext cx="1507185" cy="2215991"/>
            <a:chOff x="2932386" y="1115470"/>
            <a:chExt cx="1507185" cy="2215991"/>
          </a:xfrm>
        </p:grpSpPr>
        <p:sp>
          <p:nvSpPr>
            <p:cNvPr id="4" name="标题 1"/>
            <p:cNvSpPr txBox="1">
              <a:spLocks/>
            </p:cNvSpPr>
            <p:nvPr/>
          </p:nvSpPr>
          <p:spPr>
            <a:xfrm>
              <a:off x="2944999" y="1115470"/>
              <a:ext cx="1494572" cy="2215991"/>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200000"/>
                </a:lnSpc>
              </a:pPr>
              <a:r>
                <a:rPr lang="zh-CN" altLang="en-US" sz="900" dirty="0">
                  <a:solidFill>
                    <a:schemeClr val="bg1"/>
                  </a:solidFill>
                  <a:latin typeface="微软雅黑" pitchFamily="34" charset="-122"/>
                  <a:ea typeface="微软雅黑" pitchFamily="34" charset="-122"/>
                </a:rPr>
                <a:t>中文名：可卡因</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英文名：</a:t>
              </a:r>
              <a:r>
                <a:rPr lang="en-US" altLang="zh-CN" sz="900" dirty="0">
                  <a:solidFill>
                    <a:schemeClr val="bg1"/>
                  </a:solidFill>
                  <a:latin typeface="微软雅黑" pitchFamily="34" charset="-122"/>
                  <a:ea typeface="微软雅黑" pitchFamily="34" charset="-122"/>
                </a:rPr>
                <a:t>Cocaine</a:t>
              </a:r>
            </a:p>
            <a:p>
              <a:pPr algn="just">
                <a:lnSpc>
                  <a:spcPct val="200000"/>
                </a:lnSpc>
              </a:pPr>
              <a:r>
                <a:rPr lang="zh-CN" altLang="en-US" sz="900" dirty="0">
                  <a:solidFill>
                    <a:schemeClr val="bg1"/>
                  </a:solidFill>
                  <a:latin typeface="微软雅黑" pitchFamily="34" charset="-122"/>
                  <a:ea typeface="微软雅黑" pitchFamily="34" charset="-122"/>
                </a:rPr>
                <a:t>别称：古柯碱、可可精</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化学式：</a:t>
              </a:r>
              <a:r>
                <a:rPr lang="en-US" altLang="zh-CN" sz="900" dirty="0">
                  <a:solidFill>
                    <a:schemeClr val="bg1"/>
                  </a:solidFill>
                  <a:latin typeface="微软雅黑" pitchFamily="34" charset="-122"/>
                  <a:ea typeface="微软雅黑" pitchFamily="34" charset="-122"/>
                </a:rPr>
                <a:t>C17H21NO4</a:t>
              </a:r>
            </a:p>
            <a:p>
              <a:pPr algn="just">
                <a:lnSpc>
                  <a:spcPct val="200000"/>
                </a:lnSpc>
              </a:pPr>
              <a:r>
                <a:rPr lang="zh-CN" altLang="en-US" sz="900" dirty="0">
                  <a:solidFill>
                    <a:schemeClr val="bg1"/>
                  </a:solidFill>
                  <a:latin typeface="微软雅黑" pitchFamily="34" charset="-122"/>
                  <a:ea typeface="微软雅黑" pitchFamily="34" charset="-122"/>
                </a:rPr>
                <a:t>分子量：</a:t>
              </a:r>
              <a:r>
                <a:rPr lang="en-US" altLang="zh-CN" sz="900" dirty="0">
                  <a:solidFill>
                    <a:schemeClr val="bg1"/>
                  </a:solidFill>
                  <a:latin typeface="微软雅黑" pitchFamily="34" charset="-122"/>
                  <a:ea typeface="微软雅黑" pitchFamily="34" charset="-122"/>
                </a:rPr>
                <a:t>303</a:t>
              </a:r>
            </a:p>
            <a:p>
              <a:pPr algn="just">
                <a:lnSpc>
                  <a:spcPct val="200000"/>
                </a:lnSpc>
              </a:pPr>
              <a:r>
                <a:rPr lang="zh-CN" altLang="en-US" sz="900" dirty="0">
                  <a:solidFill>
                    <a:schemeClr val="bg1"/>
                  </a:solidFill>
                  <a:latin typeface="微软雅黑" pitchFamily="34" charset="-122"/>
                  <a:ea typeface="微软雅黑" pitchFamily="34" charset="-122"/>
                </a:rPr>
                <a:t>熔点：</a:t>
              </a:r>
              <a:r>
                <a:rPr lang="en-US" altLang="zh-CN" sz="900" dirty="0">
                  <a:solidFill>
                    <a:schemeClr val="bg1"/>
                  </a:solidFill>
                  <a:latin typeface="微软雅黑" pitchFamily="34" charset="-122"/>
                  <a:ea typeface="微软雅黑" pitchFamily="34" charset="-122"/>
                </a:rPr>
                <a:t>98°</a:t>
              </a:r>
            </a:p>
            <a:p>
              <a:pPr algn="just">
                <a:lnSpc>
                  <a:spcPct val="200000"/>
                </a:lnSpc>
              </a:pPr>
              <a:r>
                <a:rPr lang="zh-CN" altLang="en-US" sz="900" dirty="0">
                  <a:solidFill>
                    <a:schemeClr val="bg1"/>
                  </a:solidFill>
                  <a:latin typeface="微软雅黑" pitchFamily="34" charset="-122"/>
                  <a:ea typeface="微软雅黑" pitchFamily="34" charset="-122"/>
                </a:rPr>
                <a:t>水溶性：不溶</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外观：白色粉末状晶体状</a:t>
              </a:r>
              <a:endParaRPr lang="en-US" altLang="zh-CN" sz="900" dirty="0">
                <a:solidFill>
                  <a:schemeClr val="bg1"/>
                </a:solidFill>
                <a:latin typeface="微软雅黑" pitchFamily="34" charset="-122"/>
                <a:ea typeface="微软雅黑" pitchFamily="34" charset="-122"/>
              </a:endParaRPr>
            </a:p>
          </p:txBody>
        </p:sp>
        <p:cxnSp>
          <p:nvCxnSpPr>
            <p:cNvPr id="5" name="直接连接符 4"/>
            <p:cNvCxnSpPr/>
            <p:nvPr/>
          </p:nvCxnSpPr>
          <p:spPr>
            <a:xfrm>
              <a:off x="2932386" y="1429228"/>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932386" y="1700745"/>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932386" y="1972262"/>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932386" y="2243779"/>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932386" y="2515296"/>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932386" y="2786813"/>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932386" y="3058332"/>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190545438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468414" y="435129"/>
            <a:ext cx="2207172" cy="327189"/>
            <a:chOff x="3468414" y="435129"/>
            <a:chExt cx="2207172" cy="327189"/>
          </a:xfrm>
        </p:grpSpPr>
        <p:sp>
          <p:nvSpPr>
            <p:cNvPr id="3" name="标题 1"/>
            <p:cNvSpPr txBox="1">
              <a:spLocks/>
            </p:cNvSpPr>
            <p:nvPr/>
          </p:nvSpPr>
          <p:spPr>
            <a:xfrm>
              <a:off x="3468414" y="481038"/>
              <a:ext cx="2207172" cy="246221"/>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600" b="1" dirty="0">
                  <a:solidFill>
                    <a:schemeClr val="bg1"/>
                  </a:solidFill>
                  <a:latin typeface="微软雅黑" pitchFamily="34" charset="-122"/>
                  <a:ea typeface="微软雅黑" pitchFamily="34" charset="-122"/>
                </a:rPr>
                <a:t>新型毒品种类</a:t>
              </a:r>
            </a:p>
          </p:txBody>
        </p:sp>
        <p:sp>
          <p:nvSpPr>
            <p:cNvPr id="4" name="矩形 3"/>
            <p:cNvSpPr/>
            <p:nvPr/>
          </p:nvSpPr>
          <p:spPr>
            <a:xfrm>
              <a:off x="3799490" y="435129"/>
              <a:ext cx="1545021" cy="32718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p>
          </p:txBody>
        </p:sp>
      </p:grpSp>
      <p:sp>
        <p:nvSpPr>
          <p:cNvPr id="5" name="椭圆 4"/>
          <p:cNvSpPr/>
          <p:nvPr/>
        </p:nvSpPr>
        <p:spPr>
          <a:xfrm>
            <a:off x="983767" y="1898167"/>
            <a:ext cx="1223407" cy="122340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p>
        </p:txBody>
      </p:sp>
      <p:sp>
        <p:nvSpPr>
          <p:cNvPr id="10" name="标题 1"/>
          <p:cNvSpPr txBox="1">
            <a:spLocks/>
          </p:cNvSpPr>
          <p:nvPr/>
        </p:nvSpPr>
        <p:spPr>
          <a:xfrm>
            <a:off x="1204486" y="3309617"/>
            <a:ext cx="781969" cy="15388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000" b="1" dirty="0">
                <a:solidFill>
                  <a:schemeClr val="bg1"/>
                </a:solidFill>
                <a:latin typeface="微软雅黑" pitchFamily="34" charset="-122"/>
                <a:ea typeface="微软雅黑" pitchFamily="34" charset="-122"/>
              </a:rPr>
              <a:t>冰毒</a:t>
            </a:r>
          </a:p>
        </p:txBody>
      </p:sp>
      <p:pic>
        <p:nvPicPr>
          <p:cNvPr id="15" name="图片 1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55470" y="1969869"/>
            <a:ext cx="1080000" cy="1080000"/>
          </a:xfrm>
          <a:prstGeom prst="rect">
            <a:avLst/>
          </a:prstGeom>
        </p:spPr>
      </p:pic>
      <p:grpSp>
        <p:nvGrpSpPr>
          <p:cNvPr id="20" name="组合 20"/>
          <p:cNvGrpSpPr/>
          <p:nvPr/>
        </p:nvGrpSpPr>
        <p:grpSpPr>
          <a:xfrm>
            <a:off x="2472032" y="1898167"/>
            <a:ext cx="1223407" cy="1565338"/>
            <a:chOff x="2566626" y="1898167"/>
            <a:chExt cx="1223407" cy="1565338"/>
          </a:xfrm>
        </p:grpSpPr>
        <p:sp>
          <p:nvSpPr>
            <p:cNvPr id="6" name="椭圆 5"/>
            <p:cNvSpPr/>
            <p:nvPr/>
          </p:nvSpPr>
          <p:spPr>
            <a:xfrm>
              <a:off x="2566626" y="1898167"/>
              <a:ext cx="1223407" cy="122340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p>
          </p:txBody>
        </p:sp>
        <p:sp>
          <p:nvSpPr>
            <p:cNvPr id="11" name="标题 1"/>
            <p:cNvSpPr txBox="1">
              <a:spLocks/>
            </p:cNvSpPr>
            <p:nvPr/>
          </p:nvSpPr>
          <p:spPr>
            <a:xfrm>
              <a:off x="2787345" y="3309617"/>
              <a:ext cx="781969" cy="15388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000" b="1" dirty="0">
                  <a:solidFill>
                    <a:schemeClr val="bg1"/>
                  </a:solidFill>
                  <a:latin typeface="微软雅黑" pitchFamily="34" charset="-122"/>
                  <a:ea typeface="微软雅黑" pitchFamily="34" charset="-122"/>
                </a:rPr>
                <a:t>摇头丸</a:t>
              </a:r>
            </a:p>
          </p:txBody>
        </p:sp>
        <p:pic>
          <p:nvPicPr>
            <p:cNvPr id="16" name="图片 1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638329" y="1969869"/>
              <a:ext cx="1080000" cy="1080000"/>
            </a:xfrm>
            <a:prstGeom prst="rect">
              <a:avLst/>
            </a:prstGeom>
          </p:spPr>
        </p:pic>
      </p:grpSp>
      <p:grpSp>
        <p:nvGrpSpPr>
          <p:cNvPr id="21" name="组合 21"/>
          <p:cNvGrpSpPr/>
          <p:nvPr/>
        </p:nvGrpSpPr>
        <p:grpSpPr>
          <a:xfrm>
            <a:off x="3960297" y="1898167"/>
            <a:ext cx="1223407" cy="1565338"/>
            <a:chOff x="4054891" y="1898167"/>
            <a:chExt cx="1223407" cy="1565338"/>
          </a:xfrm>
        </p:grpSpPr>
        <p:sp>
          <p:nvSpPr>
            <p:cNvPr id="7" name="椭圆 6"/>
            <p:cNvSpPr/>
            <p:nvPr/>
          </p:nvSpPr>
          <p:spPr>
            <a:xfrm>
              <a:off x="4054891" y="1898167"/>
              <a:ext cx="1223407" cy="122340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p>
          </p:txBody>
        </p:sp>
        <p:sp>
          <p:nvSpPr>
            <p:cNvPr id="12" name="标题 1"/>
            <p:cNvSpPr txBox="1">
              <a:spLocks/>
            </p:cNvSpPr>
            <p:nvPr/>
          </p:nvSpPr>
          <p:spPr>
            <a:xfrm>
              <a:off x="4275610" y="3309617"/>
              <a:ext cx="781969" cy="15388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altLang="zh-CN" sz="1000" b="1" dirty="0">
                  <a:solidFill>
                    <a:schemeClr val="bg1"/>
                  </a:solidFill>
                  <a:latin typeface="微软雅黑" pitchFamily="34" charset="-122"/>
                  <a:ea typeface="微软雅黑" pitchFamily="34" charset="-122"/>
                </a:rPr>
                <a:t>K</a:t>
              </a:r>
              <a:r>
                <a:rPr lang="zh-CN" altLang="en-US" sz="1000" b="1" dirty="0">
                  <a:solidFill>
                    <a:schemeClr val="bg1"/>
                  </a:solidFill>
                  <a:latin typeface="微软雅黑" pitchFamily="34" charset="-122"/>
                  <a:ea typeface="微软雅黑" pitchFamily="34" charset="-122"/>
                </a:rPr>
                <a:t>粉</a:t>
              </a:r>
            </a:p>
          </p:txBody>
        </p:sp>
        <p:pic>
          <p:nvPicPr>
            <p:cNvPr id="17" name="图片 1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126594" y="1969869"/>
              <a:ext cx="1080000" cy="1080000"/>
            </a:xfrm>
            <a:prstGeom prst="rect">
              <a:avLst/>
            </a:prstGeom>
          </p:spPr>
        </p:pic>
      </p:grpSp>
      <p:grpSp>
        <p:nvGrpSpPr>
          <p:cNvPr id="22" name="组合 22"/>
          <p:cNvGrpSpPr/>
          <p:nvPr/>
        </p:nvGrpSpPr>
        <p:grpSpPr>
          <a:xfrm>
            <a:off x="5448562" y="1898167"/>
            <a:ext cx="1223407" cy="1565338"/>
            <a:chOff x="5543156" y="1898167"/>
            <a:chExt cx="1223407" cy="1565338"/>
          </a:xfrm>
        </p:grpSpPr>
        <p:sp>
          <p:nvSpPr>
            <p:cNvPr id="8" name="椭圆 7"/>
            <p:cNvSpPr/>
            <p:nvPr/>
          </p:nvSpPr>
          <p:spPr>
            <a:xfrm>
              <a:off x="5543156" y="1898167"/>
              <a:ext cx="1223407" cy="122340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p>
          </p:txBody>
        </p:sp>
        <p:sp>
          <p:nvSpPr>
            <p:cNvPr id="13" name="标题 1"/>
            <p:cNvSpPr txBox="1">
              <a:spLocks/>
            </p:cNvSpPr>
            <p:nvPr/>
          </p:nvSpPr>
          <p:spPr>
            <a:xfrm>
              <a:off x="5763875" y="3309617"/>
              <a:ext cx="781969" cy="15388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000" b="1" dirty="0">
                  <a:solidFill>
                    <a:schemeClr val="bg1"/>
                  </a:solidFill>
                  <a:latin typeface="微软雅黑" pitchFamily="34" charset="-122"/>
                  <a:ea typeface="微软雅黑" pitchFamily="34" charset="-122"/>
                </a:rPr>
                <a:t>咖啡因</a:t>
              </a:r>
            </a:p>
          </p:txBody>
        </p:sp>
        <p:pic>
          <p:nvPicPr>
            <p:cNvPr id="18" name="图片 1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614859" y="1969869"/>
              <a:ext cx="1080000" cy="1080000"/>
            </a:xfrm>
            <a:prstGeom prst="rect">
              <a:avLst/>
            </a:prstGeom>
          </p:spPr>
        </p:pic>
      </p:grpSp>
      <p:grpSp>
        <p:nvGrpSpPr>
          <p:cNvPr id="23" name="组合 23"/>
          <p:cNvGrpSpPr/>
          <p:nvPr/>
        </p:nvGrpSpPr>
        <p:grpSpPr>
          <a:xfrm>
            <a:off x="6936827" y="1898167"/>
            <a:ext cx="1223407" cy="1565338"/>
            <a:chOff x="7031421" y="1898167"/>
            <a:chExt cx="1223407" cy="1565338"/>
          </a:xfrm>
        </p:grpSpPr>
        <p:sp>
          <p:nvSpPr>
            <p:cNvPr id="9" name="椭圆 8"/>
            <p:cNvSpPr/>
            <p:nvPr/>
          </p:nvSpPr>
          <p:spPr>
            <a:xfrm>
              <a:off x="7031421" y="1898167"/>
              <a:ext cx="1223407" cy="122340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p>
          </p:txBody>
        </p:sp>
        <p:sp>
          <p:nvSpPr>
            <p:cNvPr id="14" name="标题 1"/>
            <p:cNvSpPr txBox="1">
              <a:spLocks/>
            </p:cNvSpPr>
            <p:nvPr/>
          </p:nvSpPr>
          <p:spPr>
            <a:xfrm>
              <a:off x="7252140" y="3309617"/>
              <a:ext cx="781969" cy="15388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000" b="1" dirty="0">
                  <a:solidFill>
                    <a:schemeClr val="bg1"/>
                  </a:solidFill>
                  <a:latin typeface="微软雅黑" pitchFamily="34" charset="-122"/>
                  <a:ea typeface="微软雅黑" pitchFamily="34" charset="-122"/>
                </a:rPr>
                <a:t>三唑仑</a:t>
              </a:r>
            </a:p>
          </p:txBody>
        </p:sp>
        <p:pic>
          <p:nvPicPr>
            <p:cNvPr id="19" name="图片 18"/>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103124" y="1969869"/>
              <a:ext cx="1080000" cy="1080000"/>
            </a:xfrm>
            <a:prstGeom prst="rect">
              <a:avLst/>
            </a:prstGeom>
          </p:spPr>
        </p:pic>
      </p:grpSp>
      <p:sp>
        <p:nvSpPr>
          <p:cNvPr id="26" name="标题 1"/>
          <p:cNvSpPr txBox="1">
            <a:spLocks/>
          </p:cNvSpPr>
          <p:nvPr/>
        </p:nvSpPr>
        <p:spPr>
          <a:xfrm>
            <a:off x="1487157" y="3990925"/>
            <a:ext cx="6109398" cy="43447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50000"/>
              </a:lnSpc>
            </a:pPr>
            <a:r>
              <a:rPr lang="zh-CN" altLang="en-US" sz="1000" b="1" dirty="0">
                <a:solidFill>
                  <a:schemeClr val="bg1"/>
                </a:solidFill>
                <a:latin typeface="微软雅黑" pitchFamily="34" charset="-122"/>
                <a:ea typeface="微软雅黑" pitchFamily="34" charset="-122"/>
              </a:rPr>
              <a:t>新型毒品还有安纳咖、氟硝安定、麦角乙二胺（</a:t>
            </a:r>
            <a:r>
              <a:rPr lang="en-US" altLang="zh-CN" sz="1000" b="1" dirty="0">
                <a:solidFill>
                  <a:schemeClr val="bg1"/>
                </a:solidFill>
                <a:latin typeface="微软雅黑" pitchFamily="34" charset="-122"/>
                <a:ea typeface="微软雅黑" pitchFamily="34" charset="-122"/>
              </a:rPr>
              <a:t>LSD</a:t>
            </a:r>
            <a:r>
              <a:rPr lang="zh-CN" altLang="en-US" sz="1000" b="1" dirty="0">
                <a:solidFill>
                  <a:schemeClr val="bg1"/>
                </a:solidFill>
                <a:latin typeface="微软雅黑" pitchFamily="34" charset="-122"/>
                <a:ea typeface="微软雅黑" pitchFamily="34" charset="-122"/>
              </a:rPr>
              <a:t>）、安眠酮、丁丙诺啡、地西泮及有机溶剂和鼻吸剂等。</a:t>
            </a:r>
          </a:p>
          <a:p>
            <a:pPr algn="ctr">
              <a:lnSpc>
                <a:spcPct val="150000"/>
              </a:lnSpc>
            </a:pPr>
            <a:r>
              <a:rPr lang="zh-CN" altLang="en-US" sz="1000" b="1" dirty="0">
                <a:solidFill>
                  <a:schemeClr val="bg1"/>
                </a:solidFill>
                <a:latin typeface="微软雅黑" pitchFamily="34" charset="-122"/>
                <a:ea typeface="微软雅黑" pitchFamily="34" charset="-122"/>
              </a:rPr>
              <a:t>另外，纯度在</a:t>
            </a:r>
            <a:r>
              <a:rPr lang="en-US" altLang="zh-CN" sz="1000" b="1" dirty="0">
                <a:solidFill>
                  <a:schemeClr val="bg1"/>
                </a:solidFill>
                <a:latin typeface="微软雅黑" pitchFamily="34" charset="-122"/>
                <a:ea typeface="微软雅黑" pitchFamily="34" charset="-122"/>
              </a:rPr>
              <a:t>99%</a:t>
            </a:r>
            <a:r>
              <a:rPr lang="zh-CN" altLang="en-US" sz="1000" b="1" dirty="0">
                <a:solidFill>
                  <a:schemeClr val="bg1"/>
                </a:solidFill>
                <a:latin typeface="微软雅黑" pitchFamily="34" charset="-122"/>
                <a:ea typeface="微软雅黑" pitchFamily="34" charset="-122"/>
              </a:rPr>
              <a:t>以上的毒品被称为“美金。”</a:t>
            </a:r>
          </a:p>
        </p:txBody>
      </p:sp>
    </p:spTree>
    <p:extLst>
      <p:ext uri="{BB962C8B-B14F-4D97-AF65-F5344CB8AC3E}">
        <p14:creationId xmlns="" xmlns:p14="http://schemas.microsoft.com/office/powerpoint/2010/main" val="43255106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0"/>
            <a:ext cx="467216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1"/>
          <p:cNvSpPr txBox="1">
            <a:spLocks/>
          </p:cNvSpPr>
          <p:nvPr/>
        </p:nvSpPr>
        <p:spPr>
          <a:xfrm>
            <a:off x="4989754" y="943967"/>
            <a:ext cx="643232" cy="200055"/>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1300" b="1" dirty="0">
                <a:solidFill>
                  <a:schemeClr val="bg1"/>
                </a:solidFill>
                <a:latin typeface="微软雅黑" pitchFamily="34" charset="-122"/>
                <a:ea typeface="微软雅黑" pitchFamily="34" charset="-122"/>
              </a:rPr>
              <a:t>冰毒</a:t>
            </a:r>
          </a:p>
        </p:txBody>
      </p:sp>
      <p:sp>
        <p:nvSpPr>
          <p:cNvPr id="4" name="标题 1"/>
          <p:cNvSpPr txBox="1">
            <a:spLocks/>
          </p:cNvSpPr>
          <p:nvPr/>
        </p:nvSpPr>
        <p:spPr>
          <a:xfrm>
            <a:off x="4989754" y="1250028"/>
            <a:ext cx="1556089" cy="2973635"/>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150000"/>
              </a:lnSpc>
            </a:pPr>
            <a:r>
              <a:rPr lang="zh-CN" altLang="en-US" sz="1000" dirty="0">
                <a:solidFill>
                  <a:schemeClr val="bg1"/>
                </a:solidFill>
                <a:latin typeface="微软雅黑" pitchFamily="34" charset="-122"/>
                <a:ea typeface="微软雅黑" pitchFamily="34" charset="-122"/>
              </a:rPr>
              <a:t>冰毒（</a:t>
            </a:r>
            <a:r>
              <a:rPr lang="en-US" altLang="zh-CN" sz="1000" dirty="0">
                <a:solidFill>
                  <a:schemeClr val="bg1"/>
                </a:solidFill>
                <a:latin typeface="微软雅黑" pitchFamily="34" charset="-122"/>
                <a:ea typeface="微软雅黑" pitchFamily="34" charset="-122"/>
              </a:rPr>
              <a:t>methamphetamine</a:t>
            </a:r>
            <a:r>
              <a:rPr lang="zh-CN" altLang="en-US" sz="1000" dirty="0">
                <a:solidFill>
                  <a:schemeClr val="bg1"/>
                </a:solidFill>
                <a:latin typeface="微软雅黑" pitchFamily="34" charset="-122"/>
                <a:ea typeface="微软雅黑" pitchFamily="34" charset="-122"/>
              </a:rPr>
              <a:t>）即“甲基苯丙胺”，外观为纯白结晶体，故被称为“冰”（</a:t>
            </a:r>
            <a:r>
              <a:rPr lang="en-US" altLang="zh-CN" sz="1000" dirty="0">
                <a:solidFill>
                  <a:schemeClr val="bg1"/>
                </a:solidFill>
                <a:latin typeface="微软雅黑" pitchFamily="34" charset="-122"/>
                <a:ea typeface="微软雅黑" pitchFamily="34" charset="-122"/>
              </a:rPr>
              <a:t>Ice</a:t>
            </a:r>
            <a:r>
              <a:rPr lang="zh-CN" altLang="en-US" sz="1000" dirty="0">
                <a:solidFill>
                  <a:schemeClr val="bg1"/>
                </a:solidFill>
                <a:latin typeface="微软雅黑" pitchFamily="34" charset="-122"/>
                <a:ea typeface="微软雅黑" pitchFamily="34" charset="-122"/>
              </a:rPr>
              <a:t>）。对人体中枢神经系统具有极强的刺激作用，且毒性强烈。冰毒的精神依赖性很强，吸食后会产生强烈的生理兴奋，大量消耗人的体力和降低免疫功能，严重损害心脏、大脑组织甚至导致死亡。还会造成精神障碍，表现出妄想、好斗、错觉，从而引发暴力行为。</a:t>
            </a:r>
          </a:p>
        </p:txBody>
      </p:sp>
      <p:sp>
        <p:nvSpPr>
          <p:cNvPr id="6" name="标题 1"/>
          <p:cNvSpPr txBox="1">
            <a:spLocks/>
          </p:cNvSpPr>
          <p:nvPr/>
        </p:nvSpPr>
        <p:spPr>
          <a:xfrm>
            <a:off x="6819563" y="1250028"/>
            <a:ext cx="1803563" cy="1384995"/>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200000"/>
              </a:lnSpc>
            </a:pPr>
            <a:r>
              <a:rPr lang="zh-CN" altLang="en-US" sz="900" dirty="0">
                <a:solidFill>
                  <a:schemeClr val="bg1"/>
                </a:solidFill>
                <a:latin typeface="微软雅黑" pitchFamily="34" charset="-122"/>
                <a:ea typeface="微软雅黑" pitchFamily="34" charset="-122"/>
              </a:rPr>
              <a:t>中文名：冰毒</a:t>
            </a:r>
            <a:endParaRPr lang="en-US" altLang="zh-CN" sz="900" dirty="0">
              <a:solidFill>
                <a:schemeClr val="bg1"/>
              </a:solidFill>
              <a:latin typeface="微软雅黑" pitchFamily="34" charset="-122"/>
              <a:ea typeface="微软雅黑" pitchFamily="34" charset="-122"/>
            </a:endParaRPr>
          </a:p>
          <a:p>
            <a:pPr>
              <a:lnSpc>
                <a:spcPct val="200000"/>
              </a:lnSpc>
            </a:pPr>
            <a:r>
              <a:rPr lang="zh-CN" altLang="en-US" sz="900" dirty="0">
                <a:solidFill>
                  <a:schemeClr val="bg1"/>
                </a:solidFill>
                <a:latin typeface="微软雅黑" pitchFamily="34" charset="-122"/>
                <a:ea typeface="微软雅黑" pitchFamily="34" charset="-122"/>
              </a:rPr>
              <a:t>外文名：</a:t>
            </a:r>
            <a:r>
              <a:rPr lang="en-US" altLang="zh-CN" sz="900" dirty="0">
                <a:solidFill>
                  <a:schemeClr val="bg1"/>
                </a:solidFill>
                <a:latin typeface="微软雅黑" pitchFamily="34" charset="-122"/>
                <a:ea typeface="微软雅黑" pitchFamily="34" charset="-122"/>
              </a:rPr>
              <a:t>methamphetamine</a:t>
            </a:r>
            <a:r>
              <a:rPr lang="zh-CN" altLang="en-US" sz="900" dirty="0">
                <a:solidFill>
                  <a:schemeClr val="bg1"/>
                </a:solidFill>
                <a:latin typeface="微软雅黑" pitchFamily="34" charset="-122"/>
                <a:ea typeface="微软雅黑" pitchFamily="34" charset="-122"/>
              </a:rPr>
              <a:t>、</a:t>
            </a:r>
            <a:r>
              <a:rPr lang="en-US" altLang="zh-CN" sz="900" dirty="0">
                <a:solidFill>
                  <a:schemeClr val="bg1"/>
                </a:solidFill>
                <a:latin typeface="微软雅黑" pitchFamily="34" charset="-122"/>
                <a:ea typeface="微软雅黑" pitchFamily="34" charset="-122"/>
              </a:rPr>
              <a:t>ice</a:t>
            </a:r>
          </a:p>
          <a:p>
            <a:pPr>
              <a:lnSpc>
                <a:spcPct val="200000"/>
              </a:lnSpc>
            </a:pPr>
            <a:r>
              <a:rPr lang="zh-CN" altLang="en-US" sz="900" dirty="0">
                <a:solidFill>
                  <a:schemeClr val="bg1"/>
                </a:solidFill>
                <a:latin typeface="微软雅黑" pitchFamily="34" charset="-122"/>
                <a:ea typeface="微软雅黑" pitchFamily="34" charset="-122"/>
              </a:rPr>
              <a:t>化学名：甲基苯丙胺（主要成分）</a:t>
            </a:r>
            <a:endParaRPr lang="en-US" altLang="zh-CN" sz="900" dirty="0">
              <a:solidFill>
                <a:schemeClr val="bg1"/>
              </a:solidFill>
              <a:latin typeface="微软雅黑" pitchFamily="34" charset="-122"/>
              <a:ea typeface="微软雅黑" pitchFamily="34" charset="-122"/>
            </a:endParaRPr>
          </a:p>
          <a:p>
            <a:pPr>
              <a:lnSpc>
                <a:spcPct val="200000"/>
              </a:lnSpc>
            </a:pPr>
            <a:r>
              <a:rPr lang="zh-CN" altLang="en-US" sz="900" dirty="0">
                <a:solidFill>
                  <a:schemeClr val="bg1"/>
                </a:solidFill>
                <a:latin typeface="微软雅黑" pitchFamily="34" charset="-122"/>
                <a:ea typeface="微软雅黑" pitchFamily="34" charset="-122"/>
              </a:rPr>
              <a:t>别名：甲基安非他明，去氧麻黄素</a:t>
            </a:r>
            <a:endParaRPr lang="en-US" altLang="zh-CN" sz="900" dirty="0">
              <a:solidFill>
                <a:schemeClr val="bg1"/>
              </a:solidFill>
              <a:latin typeface="微软雅黑" pitchFamily="34" charset="-122"/>
              <a:ea typeface="微软雅黑" pitchFamily="34" charset="-122"/>
            </a:endParaRPr>
          </a:p>
          <a:p>
            <a:pPr>
              <a:lnSpc>
                <a:spcPct val="200000"/>
              </a:lnSpc>
            </a:pPr>
            <a:r>
              <a:rPr lang="zh-CN" altLang="en-US" sz="900" dirty="0">
                <a:solidFill>
                  <a:schemeClr val="bg1"/>
                </a:solidFill>
                <a:latin typeface="微软雅黑" pitchFamily="34" charset="-122"/>
                <a:ea typeface="微软雅黑" pitchFamily="34" charset="-122"/>
              </a:rPr>
              <a:t>类别：新型毒品</a:t>
            </a:r>
            <a:endParaRPr lang="en-US" altLang="zh-CN" sz="900" dirty="0">
              <a:solidFill>
                <a:schemeClr val="bg1"/>
              </a:solidFill>
              <a:latin typeface="微软雅黑" pitchFamily="34" charset="-122"/>
              <a:ea typeface="微软雅黑" pitchFamily="34" charset="-122"/>
            </a:endParaRPr>
          </a:p>
        </p:txBody>
      </p:sp>
      <p:cxnSp>
        <p:nvCxnSpPr>
          <p:cNvPr id="7" name="直接连接符 6"/>
          <p:cNvCxnSpPr/>
          <p:nvPr/>
        </p:nvCxnSpPr>
        <p:spPr>
          <a:xfrm>
            <a:off x="6806951" y="1563786"/>
            <a:ext cx="18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806951" y="1835303"/>
            <a:ext cx="18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806951" y="2106820"/>
            <a:ext cx="18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806951" y="2378337"/>
            <a:ext cx="18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组合 15"/>
          <p:cNvGrpSpPr/>
          <p:nvPr/>
        </p:nvGrpSpPr>
        <p:grpSpPr>
          <a:xfrm>
            <a:off x="435129" y="720861"/>
            <a:ext cx="4237032" cy="3664835"/>
            <a:chOff x="0" y="601741"/>
            <a:chExt cx="4237032" cy="3664835"/>
          </a:xfrm>
        </p:grpSpPr>
        <p:pic>
          <p:nvPicPr>
            <p:cNvPr id="2" name="图片 1"/>
            <p:cNvPicPr>
              <a:picLocks noChangeAspect="1"/>
            </p:cNvPicPr>
            <p:nvPr/>
          </p:nvPicPr>
          <p:blipFill>
            <a:blip r:embed="rId3"/>
            <a:stretch>
              <a:fillRect/>
            </a:stretch>
          </p:blipFill>
          <p:spPr>
            <a:xfrm>
              <a:off x="0" y="606738"/>
              <a:ext cx="2343067" cy="1751286"/>
            </a:xfrm>
            <a:prstGeom prst="rect">
              <a:avLst/>
            </a:prstGeom>
          </p:spPr>
        </p:pic>
        <p:pic>
          <p:nvPicPr>
            <p:cNvPr id="14" name="图片 13"/>
            <p:cNvPicPr>
              <a:picLocks noChangeAspect="1"/>
            </p:cNvPicPr>
            <p:nvPr/>
          </p:nvPicPr>
          <p:blipFill>
            <a:blip r:embed="rId4"/>
            <a:stretch>
              <a:fillRect/>
            </a:stretch>
          </p:blipFill>
          <p:spPr>
            <a:xfrm>
              <a:off x="2419661" y="601741"/>
              <a:ext cx="1817371" cy="1756283"/>
            </a:xfrm>
            <a:prstGeom prst="rect">
              <a:avLst/>
            </a:prstGeom>
          </p:spPr>
        </p:pic>
        <p:pic>
          <p:nvPicPr>
            <p:cNvPr id="15" name="图片 14"/>
            <p:cNvPicPr>
              <a:picLocks noChangeAspect="1"/>
            </p:cNvPicPr>
            <p:nvPr/>
          </p:nvPicPr>
          <p:blipFill>
            <a:blip r:embed="rId5"/>
            <a:stretch>
              <a:fillRect/>
            </a:stretch>
          </p:blipFill>
          <p:spPr>
            <a:xfrm>
              <a:off x="0" y="2423348"/>
              <a:ext cx="4237032" cy="1843228"/>
            </a:xfrm>
            <a:prstGeom prst="rect">
              <a:avLst/>
            </a:prstGeom>
          </p:spPr>
        </p:pic>
      </p:grpSp>
    </p:spTree>
    <p:extLst>
      <p:ext uri="{BB962C8B-B14F-4D97-AF65-F5344CB8AC3E}">
        <p14:creationId xmlns="" xmlns:p14="http://schemas.microsoft.com/office/powerpoint/2010/main" val="266282928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666675" y="943967"/>
            <a:ext cx="643232" cy="200055"/>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1300" b="1" dirty="0">
                <a:solidFill>
                  <a:schemeClr val="bg1"/>
                </a:solidFill>
                <a:latin typeface="微软雅黑" pitchFamily="34" charset="-122"/>
                <a:ea typeface="微软雅黑" pitchFamily="34" charset="-122"/>
              </a:rPr>
              <a:t>摇头丸</a:t>
            </a:r>
          </a:p>
        </p:txBody>
      </p:sp>
      <p:sp>
        <p:nvSpPr>
          <p:cNvPr id="3" name="标题 1"/>
          <p:cNvSpPr txBox="1">
            <a:spLocks/>
          </p:cNvSpPr>
          <p:nvPr/>
        </p:nvSpPr>
        <p:spPr>
          <a:xfrm>
            <a:off x="666675" y="1250028"/>
            <a:ext cx="1556089" cy="2468496"/>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150000"/>
              </a:lnSpc>
            </a:pPr>
            <a:r>
              <a:rPr lang="zh-CN" altLang="en-US" sz="900" dirty="0">
                <a:solidFill>
                  <a:schemeClr val="bg1"/>
                </a:solidFill>
                <a:latin typeface="微软雅黑" pitchFamily="34" charset="-122"/>
                <a:ea typeface="微软雅黑" pitchFamily="34" charset="-122"/>
              </a:rPr>
              <a:t>摇头丸（</a:t>
            </a:r>
            <a:r>
              <a:rPr lang="en-US" altLang="zh-CN" sz="900" dirty="0">
                <a:solidFill>
                  <a:schemeClr val="bg1"/>
                </a:solidFill>
                <a:latin typeface="微软雅黑" pitchFamily="34" charset="-122"/>
                <a:ea typeface="微软雅黑" pitchFamily="34" charset="-122"/>
              </a:rPr>
              <a:t>MDMA</a:t>
            </a:r>
            <a:r>
              <a:rPr lang="zh-CN" altLang="en-US" sz="900" dirty="0">
                <a:solidFill>
                  <a:schemeClr val="bg1"/>
                </a:solidFill>
                <a:latin typeface="微软雅黑" pitchFamily="34" charset="-122"/>
                <a:ea typeface="微软雅黑" pitchFamily="34" charset="-122"/>
              </a:rPr>
              <a:t>）是冰毒的衍生物，以</a:t>
            </a:r>
            <a:r>
              <a:rPr lang="en-US" altLang="zh-CN" sz="900" dirty="0">
                <a:solidFill>
                  <a:schemeClr val="bg1"/>
                </a:solidFill>
                <a:latin typeface="微软雅黑" pitchFamily="34" charset="-122"/>
                <a:ea typeface="微软雅黑" pitchFamily="34" charset="-122"/>
              </a:rPr>
              <a:t>MDMA</a:t>
            </a:r>
            <a:r>
              <a:rPr lang="zh-CN" altLang="en-US" sz="900" dirty="0">
                <a:solidFill>
                  <a:schemeClr val="bg1"/>
                </a:solidFill>
                <a:latin typeface="微软雅黑" pitchFamily="34" charset="-122"/>
                <a:ea typeface="微软雅黑" pitchFamily="34" charset="-122"/>
              </a:rPr>
              <a:t>等苯丙胺类兴奋剂为主要成分，具有兴奋和致幻双重作用，滥用后可出现长时间随音乐剧烈摆动头部的现象，故称为摇头丸。外观多呈片剂，五颜六色。服用后会产生中枢神经强烈兴奋，出现摇头和妄动，在幻觉作用下常常引发集体淫乱、自残与攻击行为，并可诱发精神分裂症及急性心脑疾病，精神依赖性强。</a:t>
            </a:r>
          </a:p>
        </p:txBody>
      </p:sp>
      <p:sp>
        <p:nvSpPr>
          <p:cNvPr id="4" name="标题 1"/>
          <p:cNvSpPr txBox="1">
            <a:spLocks/>
          </p:cNvSpPr>
          <p:nvPr/>
        </p:nvSpPr>
        <p:spPr>
          <a:xfrm>
            <a:off x="2496484" y="1250028"/>
            <a:ext cx="1899056" cy="1661993"/>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200000"/>
              </a:lnSpc>
            </a:pPr>
            <a:r>
              <a:rPr lang="zh-CN" altLang="en-US" sz="900" dirty="0">
                <a:solidFill>
                  <a:schemeClr val="bg1"/>
                </a:solidFill>
                <a:latin typeface="微软雅黑" pitchFamily="34" charset="-122"/>
                <a:ea typeface="微软雅黑" pitchFamily="34" charset="-122"/>
              </a:rPr>
              <a:t>中文名：摇头丸</a:t>
            </a:r>
            <a:endParaRPr lang="en-US" altLang="zh-CN" sz="900" dirty="0">
              <a:solidFill>
                <a:schemeClr val="bg1"/>
              </a:solidFill>
              <a:latin typeface="微软雅黑" pitchFamily="34" charset="-122"/>
              <a:ea typeface="微软雅黑" pitchFamily="34" charset="-122"/>
            </a:endParaRPr>
          </a:p>
          <a:p>
            <a:pPr>
              <a:lnSpc>
                <a:spcPct val="200000"/>
              </a:lnSpc>
            </a:pPr>
            <a:r>
              <a:rPr lang="zh-CN" altLang="en-US" sz="900" dirty="0">
                <a:solidFill>
                  <a:schemeClr val="bg1"/>
                </a:solidFill>
                <a:latin typeface="微软雅黑" pitchFamily="34" charset="-122"/>
                <a:ea typeface="微软雅黑" pitchFamily="34" charset="-122"/>
              </a:rPr>
              <a:t>外文名：</a:t>
            </a:r>
            <a:r>
              <a:rPr lang="en-US" altLang="zh-CN" sz="900" dirty="0">
                <a:solidFill>
                  <a:schemeClr val="bg1"/>
                </a:solidFill>
                <a:latin typeface="微软雅黑" pitchFamily="34" charset="-122"/>
                <a:ea typeface="微软雅黑" pitchFamily="34" charset="-122"/>
              </a:rPr>
              <a:t>ecstasy</a:t>
            </a:r>
          </a:p>
          <a:p>
            <a:pPr>
              <a:lnSpc>
                <a:spcPct val="200000"/>
              </a:lnSpc>
            </a:pPr>
            <a:r>
              <a:rPr lang="zh-CN" altLang="en-US" sz="900" dirty="0">
                <a:solidFill>
                  <a:schemeClr val="bg1"/>
                </a:solidFill>
                <a:latin typeface="微软雅黑" pitchFamily="34" charset="-122"/>
                <a:ea typeface="微软雅黑" pitchFamily="34" charset="-122"/>
              </a:rPr>
              <a:t>化学名称：</a:t>
            </a:r>
            <a:r>
              <a:rPr lang="en-US" altLang="zh-CN" sz="900" dirty="0">
                <a:solidFill>
                  <a:schemeClr val="bg1"/>
                </a:solidFill>
                <a:latin typeface="微软雅黑" pitchFamily="34" charset="-122"/>
                <a:ea typeface="微软雅黑" pitchFamily="34" charset="-122"/>
              </a:rPr>
              <a:t>3,4-</a:t>
            </a:r>
            <a:r>
              <a:rPr lang="zh-CN" altLang="en-US" sz="900" dirty="0">
                <a:solidFill>
                  <a:schemeClr val="bg1"/>
                </a:solidFill>
                <a:latin typeface="微软雅黑" pitchFamily="34" charset="-122"/>
                <a:ea typeface="微软雅黑" pitchFamily="34" charset="-122"/>
              </a:rPr>
              <a:t>亚甲基二氧甲基苯</a:t>
            </a:r>
            <a:endParaRPr lang="en-US" altLang="zh-CN" sz="900" dirty="0">
              <a:solidFill>
                <a:schemeClr val="bg1"/>
              </a:solidFill>
              <a:latin typeface="微软雅黑" pitchFamily="34" charset="-122"/>
              <a:ea typeface="微软雅黑" pitchFamily="34" charset="-122"/>
            </a:endParaRPr>
          </a:p>
          <a:p>
            <a:pPr>
              <a:lnSpc>
                <a:spcPct val="200000"/>
              </a:lnSpc>
            </a:pPr>
            <a:r>
              <a:rPr lang="en-US" altLang="zh-CN" sz="900" dirty="0">
                <a:solidFill>
                  <a:schemeClr val="bg1"/>
                </a:solidFill>
                <a:latin typeface="微软雅黑" pitchFamily="34" charset="-122"/>
                <a:ea typeface="微软雅黑" pitchFamily="34" charset="-122"/>
              </a:rPr>
              <a:t>                 </a:t>
            </a:r>
            <a:r>
              <a:rPr lang="zh-CN" altLang="en-US" sz="900" dirty="0">
                <a:solidFill>
                  <a:schemeClr val="bg1"/>
                </a:solidFill>
                <a:latin typeface="微软雅黑" pitchFamily="34" charset="-122"/>
                <a:ea typeface="微软雅黑" pitchFamily="34" charset="-122"/>
              </a:rPr>
              <a:t>丙胺</a:t>
            </a:r>
            <a:r>
              <a:rPr lang="en-US" altLang="zh-CN" sz="900" dirty="0">
                <a:solidFill>
                  <a:schemeClr val="bg1"/>
                </a:solidFill>
                <a:latin typeface="微软雅黑" pitchFamily="34" charset="-122"/>
                <a:ea typeface="微软雅黑" pitchFamily="34" charset="-122"/>
              </a:rPr>
              <a:t>(</a:t>
            </a:r>
            <a:r>
              <a:rPr lang="zh-CN" altLang="en-US" sz="900" dirty="0">
                <a:solidFill>
                  <a:schemeClr val="bg1"/>
                </a:solidFill>
                <a:latin typeface="微软雅黑" pitchFamily="34" charset="-122"/>
                <a:ea typeface="微软雅黑" pitchFamily="34" charset="-122"/>
              </a:rPr>
              <a:t>主要</a:t>
            </a:r>
            <a:r>
              <a:rPr lang="en-US" altLang="zh-CN" sz="900" dirty="0">
                <a:solidFill>
                  <a:schemeClr val="bg1"/>
                </a:solidFill>
                <a:latin typeface="微软雅黑" pitchFamily="34" charset="-122"/>
                <a:ea typeface="微软雅黑" pitchFamily="34" charset="-122"/>
              </a:rPr>
              <a:t>)</a:t>
            </a:r>
          </a:p>
          <a:p>
            <a:pPr>
              <a:lnSpc>
                <a:spcPct val="200000"/>
              </a:lnSpc>
            </a:pPr>
            <a:r>
              <a:rPr lang="zh-CN" altLang="en-US" sz="900" dirty="0">
                <a:solidFill>
                  <a:schemeClr val="bg1"/>
                </a:solidFill>
                <a:latin typeface="微软雅黑" pitchFamily="34" charset="-122"/>
                <a:ea typeface="微软雅黑" pitchFamily="34" charset="-122"/>
              </a:rPr>
              <a:t>泛指：所有含苯丙胺类成分的兴奋剂</a:t>
            </a:r>
            <a:endParaRPr lang="en-US" altLang="zh-CN" sz="900" dirty="0">
              <a:solidFill>
                <a:schemeClr val="bg1"/>
              </a:solidFill>
              <a:latin typeface="微软雅黑" pitchFamily="34" charset="-122"/>
              <a:ea typeface="微软雅黑" pitchFamily="34" charset="-122"/>
            </a:endParaRPr>
          </a:p>
          <a:p>
            <a:pPr>
              <a:lnSpc>
                <a:spcPct val="200000"/>
              </a:lnSpc>
            </a:pPr>
            <a:r>
              <a:rPr lang="zh-CN" altLang="en-US" sz="900" dirty="0">
                <a:solidFill>
                  <a:schemeClr val="bg1"/>
                </a:solidFill>
                <a:latin typeface="微软雅黑" pitchFamily="34" charset="-122"/>
                <a:ea typeface="微软雅黑" pitchFamily="34" charset="-122"/>
              </a:rPr>
              <a:t>简写：</a:t>
            </a:r>
            <a:r>
              <a:rPr lang="en-US" altLang="zh-CN" sz="900" dirty="0">
                <a:solidFill>
                  <a:schemeClr val="bg1"/>
                </a:solidFill>
                <a:latin typeface="微软雅黑" pitchFamily="34" charset="-122"/>
                <a:ea typeface="微软雅黑" pitchFamily="34" charset="-122"/>
              </a:rPr>
              <a:t>MDMA</a:t>
            </a:r>
            <a:r>
              <a:rPr lang="zh-CN" altLang="en-US" sz="900" dirty="0">
                <a:solidFill>
                  <a:schemeClr val="bg1"/>
                </a:solidFill>
                <a:latin typeface="微软雅黑" pitchFamily="34" charset="-122"/>
                <a:ea typeface="微软雅黑" pitchFamily="34" charset="-122"/>
              </a:rPr>
              <a:t>（主要成分）</a:t>
            </a:r>
            <a:endParaRPr lang="en-US" altLang="zh-CN" sz="900" dirty="0">
              <a:solidFill>
                <a:schemeClr val="bg1"/>
              </a:solidFill>
              <a:latin typeface="微软雅黑" pitchFamily="34" charset="-122"/>
              <a:ea typeface="微软雅黑" pitchFamily="34" charset="-122"/>
            </a:endParaRPr>
          </a:p>
        </p:txBody>
      </p:sp>
      <p:cxnSp>
        <p:nvCxnSpPr>
          <p:cNvPr id="5" name="直接连接符 4"/>
          <p:cNvCxnSpPr/>
          <p:nvPr/>
        </p:nvCxnSpPr>
        <p:spPr>
          <a:xfrm>
            <a:off x="2483872" y="1563786"/>
            <a:ext cx="187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483872" y="1835303"/>
            <a:ext cx="187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483872" y="2106820"/>
            <a:ext cx="187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483872" y="2378337"/>
            <a:ext cx="187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126418" y="2106820"/>
            <a:ext cx="2504734" cy="2504734"/>
          </a:xfrm>
          <a:prstGeom prst="rect">
            <a:avLst/>
          </a:prstGeom>
        </p:spPr>
      </p:pic>
      <p:pic>
        <p:nvPicPr>
          <p:cNvPr id="10" name="图片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900275" y="731720"/>
            <a:ext cx="1461755" cy="1461755"/>
          </a:xfrm>
          <a:prstGeom prst="rect">
            <a:avLst/>
          </a:prstGeom>
        </p:spPr>
      </p:pic>
      <p:cxnSp>
        <p:nvCxnSpPr>
          <p:cNvPr id="12" name="直接连接符 11"/>
          <p:cNvCxnSpPr/>
          <p:nvPr/>
        </p:nvCxnSpPr>
        <p:spPr>
          <a:xfrm>
            <a:off x="2483872" y="2643198"/>
            <a:ext cx="187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3626923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685020" y="379314"/>
            <a:ext cx="3163079"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2800" b="1" dirty="0" smtClean="0">
                <a:solidFill>
                  <a:schemeClr val="bg1"/>
                </a:solidFill>
                <a:latin typeface="微软雅黑" pitchFamily="34" charset="-122"/>
                <a:ea typeface="微软雅黑" pitchFamily="34" charset="-122"/>
              </a:rPr>
              <a:t>我国吸、贩毒现状</a:t>
            </a:r>
            <a:endParaRPr lang="zh-CN" altLang="en-US" sz="2800" b="1" dirty="0">
              <a:solidFill>
                <a:schemeClr val="bg1"/>
              </a:solidFill>
              <a:latin typeface="微软雅黑" pitchFamily="34" charset="-122"/>
              <a:ea typeface="微软雅黑" pitchFamily="34" charset="-122"/>
            </a:endParaRPr>
          </a:p>
        </p:txBody>
      </p:sp>
      <p:cxnSp>
        <p:nvCxnSpPr>
          <p:cNvPr id="3" name="直接连接符 2"/>
          <p:cNvCxnSpPr/>
          <p:nvPr/>
        </p:nvCxnSpPr>
        <p:spPr>
          <a:xfrm>
            <a:off x="685021" y="927428"/>
            <a:ext cx="407380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285874" y="1549509"/>
            <a:ext cx="6829425" cy="1815882"/>
          </a:xfrm>
          <a:prstGeom prst="rect">
            <a:avLst/>
          </a:prstGeom>
        </p:spPr>
        <p:txBody>
          <a:bodyPr wrap="square">
            <a:spAutoFit/>
          </a:bodyPr>
          <a:lstStyle/>
          <a:p>
            <a:pPr algn="just"/>
            <a:r>
              <a:rPr lang="zh-CN" altLang="en-US" sz="1600" dirty="0" smtClean="0">
                <a:solidFill>
                  <a:schemeClr val="bg1"/>
                </a:solidFill>
              </a:rPr>
              <a:t>   据</a:t>
            </a:r>
            <a:r>
              <a:rPr lang="en-US" altLang="zh-CN" sz="1600" dirty="0" smtClean="0">
                <a:solidFill>
                  <a:schemeClr val="bg1"/>
                </a:solidFill>
              </a:rPr>
              <a:t>《2017</a:t>
            </a:r>
            <a:r>
              <a:rPr lang="zh-CN" altLang="en-US" sz="1600" dirty="0" smtClean="0">
                <a:solidFill>
                  <a:schemeClr val="bg1"/>
                </a:solidFill>
              </a:rPr>
              <a:t>年中国毒品形势报告</a:t>
            </a:r>
            <a:r>
              <a:rPr lang="en-US" altLang="zh-CN" sz="1600" dirty="0" smtClean="0">
                <a:solidFill>
                  <a:schemeClr val="bg1"/>
                </a:solidFill>
              </a:rPr>
              <a:t>》</a:t>
            </a:r>
            <a:r>
              <a:rPr lang="zh-CN" altLang="en-US" sz="1600" dirty="0" smtClean="0">
                <a:solidFill>
                  <a:schemeClr val="bg1"/>
                </a:solidFill>
              </a:rPr>
              <a:t>显示，截止到</a:t>
            </a:r>
            <a:r>
              <a:rPr lang="en-US" altLang="zh-CN" sz="1600" dirty="0" smtClean="0">
                <a:solidFill>
                  <a:schemeClr val="bg1"/>
                </a:solidFill>
              </a:rPr>
              <a:t>2017</a:t>
            </a:r>
            <a:r>
              <a:rPr lang="zh-CN" altLang="en-US" sz="1600" dirty="0" smtClean="0">
                <a:solidFill>
                  <a:schemeClr val="bg1"/>
                </a:solidFill>
              </a:rPr>
              <a:t>年底，全国现有吸毒人员</a:t>
            </a:r>
            <a:r>
              <a:rPr lang="en-US" altLang="zh-CN" sz="1600" dirty="0" smtClean="0">
                <a:solidFill>
                  <a:schemeClr val="bg1"/>
                </a:solidFill>
              </a:rPr>
              <a:t>255.3</a:t>
            </a:r>
            <a:r>
              <a:rPr lang="zh-CN" altLang="en-US" sz="1600" dirty="0" smtClean="0">
                <a:solidFill>
                  <a:schemeClr val="bg1"/>
                </a:solidFill>
              </a:rPr>
              <a:t>万名（不含戒断三年未发现复吸人数、死亡人数和离境人数） ，其中滥用合成毒品人员</a:t>
            </a:r>
            <a:r>
              <a:rPr lang="en-US" altLang="zh-CN" sz="1600" dirty="0" smtClean="0">
                <a:solidFill>
                  <a:schemeClr val="bg1"/>
                </a:solidFill>
              </a:rPr>
              <a:t>153.8</a:t>
            </a:r>
            <a:r>
              <a:rPr lang="zh-CN" altLang="en-US" sz="1600" dirty="0" smtClean="0">
                <a:solidFill>
                  <a:schemeClr val="bg1"/>
                </a:solidFill>
              </a:rPr>
              <a:t>万名，占</a:t>
            </a:r>
            <a:r>
              <a:rPr lang="en-US" altLang="zh-CN" sz="1600" dirty="0" smtClean="0">
                <a:solidFill>
                  <a:schemeClr val="bg1"/>
                </a:solidFill>
              </a:rPr>
              <a:t>60.2%</a:t>
            </a:r>
            <a:r>
              <a:rPr lang="zh-CN" altLang="en-US" sz="1600" dirty="0" smtClean="0">
                <a:solidFill>
                  <a:schemeClr val="bg1"/>
                </a:solidFill>
              </a:rPr>
              <a:t>，滥用阿片类毒品人员</a:t>
            </a:r>
            <a:r>
              <a:rPr lang="en-US" altLang="zh-CN" sz="1600" dirty="0" smtClean="0">
                <a:solidFill>
                  <a:schemeClr val="bg1"/>
                </a:solidFill>
              </a:rPr>
              <a:t>97</a:t>
            </a:r>
            <a:r>
              <a:rPr lang="zh-CN" altLang="en-US" sz="1600" dirty="0" smtClean="0">
                <a:solidFill>
                  <a:schemeClr val="bg1"/>
                </a:solidFill>
              </a:rPr>
              <a:t>万，占</a:t>
            </a:r>
            <a:r>
              <a:rPr lang="en-US" altLang="zh-CN" sz="1600" dirty="0" smtClean="0">
                <a:solidFill>
                  <a:schemeClr val="bg1"/>
                </a:solidFill>
              </a:rPr>
              <a:t>38%</a:t>
            </a:r>
            <a:r>
              <a:rPr lang="zh-CN" altLang="en-US" sz="1600" dirty="0" smtClean="0">
                <a:solidFill>
                  <a:schemeClr val="bg1"/>
                </a:solidFill>
              </a:rPr>
              <a:t>，滥用大麻、可卡因类毒品人员</a:t>
            </a:r>
            <a:r>
              <a:rPr lang="en-US" altLang="zh-CN" sz="1600" dirty="0" smtClean="0">
                <a:solidFill>
                  <a:schemeClr val="bg1"/>
                </a:solidFill>
              </a:rPr>
              <a:t>4.6</a:t>
            </a:r>
            <a:r>
              <a:rPr lang="zh-CN" altLang="en-US" sz="1600" dirty="0" smtClean="0">
                <a:solidFill>
                  <a:schemeClr val="bg1"/>
                </a:solidFill>
              </a:rPr>
              <a:t>万，占</a:t>
            </a:r>
            <a:r>
              <a:rPr lang="en-US" altLang="zh-CN" sz="1600" dirty="0" smtClean="0">
                <a:solidFill>
                  <a:schemeClr val="bg1"/>
                </a:solidFill>
              </a:rPr>
              <a:t>1.8%</a:t>
            </a:r>
            <a:r>
              <a:rPr lang="zh-CN" altLang="en-US" sz="1600" dirty="0" smtClean="0">
                <a:solidFill>
                  <a:schemeClr val="bg1"/>
                </a:solidFill>
              </a:rPr>
              <a:t>。</a:t>
            </a:r>
            <a:endParaRPr lang="en-US" altLang="zh-CN" sz="1600" dirty="0" smtClean="0">
              <a:solidFill>
                <a:schemeClr val="bg1"/>
              </a:solidFill>
            </a:endParaRPr>
          </a:p>
          <a:p>
            <a:pPr algn="just"/>
            <a:r>
              <a:rPr lang="en-US" altLang="zh-CN" sz="1600" dirty="0" smtClean="0">
                <a:solidFill>
                  <a:schemeClr val="bg1"/>
                </a:solidFill>
              </a:rPr>
              <a:t>    </a:t>
            </a:r>
            <a:r>
              <a:rPr lang="zh-CN" altLang="en-US" sz="1600" dirty="0" smtClean="0">
                <a:solidFill>
                  <a:schemeClr val="bg1"/>
                </a:solidFill>
              </a:rPr>
              <a:t>近年来滥用冰毒、氯胺酮（</a:t>
            </a:r>
            <a:r>
              <a:rPr lang="en-US" altLang="zh-CN" sz="1600" dirty="0" smtClean="0">
                <a:solidFill>
                  <a:schemeClr val="bg1"/>
                </a:solidFill>
              </a:rPr>
              <a:t>K</a:t>
            </a:r>
            <a:r>
              <a:rPr lang="zh-CN" altLang="en-US" sz="1600" dirty="0" smtClean="0">
                <a:solidFill>
                  <a:schemeClr val="bg1"/>
                </a:solidFill>
              </a:rPr>
              <a:t>粉）等新型合成毒品致幻导致的恶性案件时有发生，像“彩虹烟”、“小树枝”等新型毒品不断出现，极具伪装性和迷惑性，也表明合成毒品变异加快。</a:t>
            </a:r>
          </a:p>
        </p:txBody>
      </p:sp>
      <p:sp>
        <p:nvSpPr>
          <p:cNvPr id="5" name="TextBox 4"/>
          <p:cNvSpPr txBox="1"/>
          <p:nvPr/>
        </p:nvSpPr>
        <p:spPr>
          <a:xfrm>
            <a:off x="714375" y="1104900"/>
            <a:ext cx="2152650" cy="338554"/>
          </a:xfrm>
          <a:prstGeom prst="rect">
            <a:avLst/>
          </a:prstGeom>
          <a:noFill/>
        </p:spPr>
        <p:txBody>
          <a:bodyPr wrap="square" rtlCol="0">
            <a:spAutoFit/>
          </a:bodyPr>
          <a:lstStyle/>
          <a:p>
            <a:r>
              <a:rPr lang="zh-CN" altLang="en-US" sz="1600" b="1" dirty="0" smtClean="0">
                <a:solidFill>
                  <a:srgbClr val="FF0000"/>
                </a:solidFill>
              </a:rPr>
              <a:t>合成毒品滥用居首位</a:t>
            </a:r>
            <a:endParaRPr lang="zh-CN" altLang="en-US" sz="1600" b="1" dirty="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2404297"/>
            <a:ext cx="9144000" cy="2739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txBox="1">
            <a:spLocks/>
          </p:cNvSpPr>
          <p:nvPr/>
        </p:nvSpPr>
        <p:spPr>
          <a:xfrm>
            <a:off x="666675" y="831306"/>
            <a:ext cx="643232" cy="200055"/>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en-US" altLang="zh-CN" sz="1300" b="1" dirty="0">
                <a:solidFill>
                  <a:schemeClr val="bg1"/>
                </a:solidFill>
                <a:latin typeface="微软雅黑" pitchFamily="34" charset="-122"/>
                <a:ea typeface="微软雅黑" pitchFamily="34" charset="-122"/>
              </a:rPr>
              <a:t>K</a:t>
            </a:r>
            <a:r>
              <a:rPr lang="zh-CN" altLang="en-US" sz="1300" b="1" dirty="0">
                <a:solidFill>
                  <a:schemeClr val="bg1"/>
                </a:solidFill>
                <a:latin typeface="微软雅黑" pitchFamily="34" charset="-122"/>
                <a:ea typeface="微软雅黑" pitchFamily="34" charset="-122"/>
              </a:rPr>
              <a:t>粉</a:t>
            </a:r>
          </a:p>
        </p:txBody>
      </p:sp>
      <p:sp>
        <p:nvSpPr>
          <p:cNvPr id="3" name="标题 1"/>
          <p:cNvSpPr txBox="1">
            <a:spLocks/>
          </p:cNvSpPr>
          <p:nvPr/>
        </p:nvSpPr>
        <p:spPr>
          <a:xfrm>
            <a:off x="666675" y="1137367"/>
            <a:ext cx="7682743" cy="876907"/>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200000"/>
              </a:lnSpc>
            </a:pPr>
            <a:r>
              <a:rPr lang="en-US" altLang="zh-CN" sz="1000" dirty="0">
                <a:solidFill>
                  <a:schemeClr val="bg1"/>
                </a:solidFill>
                <a:latin typeface="微软雅黑" pitchFamily="34" charset="-122"/>
                <a:ea typeface="微软雅黑" pitchFamily="34" charset="-122"/>
              </a:rPr>
              <a:t>K</a:t>
            </a:r>
            <a:r>
              <a:rPr lang="zh-CN" altLang="en-US" sz="1000" dirty="0">
                <a:solidFill>
                  <a:schemeClr val="bg1"/>
                </a:solidFill>
                <a:latin typeface="微软雅黑" pitchFamily="34" charset="-122"/>
                <a:ea typeface="微软雅黑" pitchFamily="34" charset="-122"/>
              </a:rPr>
              <a:t>粉（</a:t>
            </a:r>
            <a:r>
              <a:rPr lang="en-US" altLang="zh-CN" sz="1000" dirty="0">
                <a:solidFill>
                  <a:schemeClr val="bg1"/>
                </a:solidFill>
                <a:latin typeface="微软雅黑" pitchFamily="34" charset="-122"/>
                <a:ea typeface="微软雅黑" pitchFamily="34" charset="-122"/>
              </a:rPr>
              <a:t>ketamine</a:t>
            </a:r>
            <a:r>
              <a:rPr lang="zh-CN" altLang="en-US" sz="1000" dirty="0">
                <a:solidFill>
                  <a:schemeClr val="bg1"/>
                </a:solidFill>
                <a:latin typeface="微软雅黑" pitchFamily="34" charset="-122"/>
                <a:ea typeface="微软雅黑" pitchFamily="34" charset="-122"/>
              </a:rPr>
              <a:t>）即“氯胺酮”，静脉全麻药，有时也可用作兽用麻醉药。白色结晶粉末，无臭，易溶于水，通常在娱乐场所滥用。服用后遇快节奏音乐便会强烈扭动，会导致神经中毒反应、精神分裂症状，出现幻听、幻觉、幻视等，对记忆和思维能力造成严重的损害。此外，易让人产生性冲动，所以又称为“迷奸粉”或“强奸粉”。</a:t>
            </a:r>
          </a:p>
        </p:txBody>
      </p:sp>
      <p:grpSp>
        <p:nvGrpSpPr>
          <p:cNvPr id="4" name="组合 12"/>
          <p:cNvGrpSpPr/>
          <p:nvPr/>
        </p:nvGrpSpPr>
        <p:grpSpPr>
          <a:xfrm>
            <a:off x="730629" y="2575869"/>
            <a:ext cx="7682743" cy="1960126"/>
            <a:chOff x="666675" y="2375995"/>
            <a:chExt cx="8466152" cy="2160000"/>
          </a:xfrm>
        </p:grpSpPr>
        <p:pic>
          <p:nvPicPr>
            <p:cNvPr id="10" name="图片 9"/>
            <p:cNvPicPr>
              <a:picLocks noChangeAspect="1"/>
            </p:cNvPicPr>
            <p:nvPr/>
          </p:nvPicPr>
          <p:blipFill>
            <a:blip r:embed="rId3" cstate="print"/>
            <a:stretch>
              <a:fillRect/>
            </a:stretch>
          </p:blipFill>
          <p:spPr>
            <a:xfrm>
              <a:off x="666675" y="2375995"/>
              <a:ext cx="2884932" cy="2160000"/>
            </a:xfrm>
            <a:prstGeom prst="rect">
              <a:avLst/>
            </a:prstGeom>
          </p:spPr>
        </p:pic>
        <p:pic>
          <p:nvPicPr>
            <p:cNvPr id="11" name="图片 10"/>
            <p:cNvPicPr>
              <a:picLocks noChangeAspect="1"/>
            </p:cNvPicPr>
            <p:nvPr/>
          </p:nvPicPr>
          <p:blipFill>
            <a:blip r:embed="rId4"/>
            <a:stretch>
              <a:fillRect/>
            </a:stretch>
          </p:blipFill>
          <p:spPr>
            <a:xfrm>
              <a:off x="3599180" y="2375995"/>
              <a:ext cx="3901322" cy="2160000"/>
            </a:xfrm>
            <a:prstGeom prst="rect">
              <a:avLst/>
            </a:prstGeom>
          </p:spPr>
        </p:pic>
        <p:pic>
          <p:nvPicPr>
            <p:cNvPr id="12" name="图片 11"/>
            <p:cNvPicPr>
              <a:picLocks noChangeAspect="1"/>
            </p:cNvPicPr>
            <p:nvPr/>
          </p:nvPicPr>
          <p:blipFill>
            <a:blip r:embed="rId5"/>
            <a:stretch>
              <a:fillRect/>
            </a:stretch>
          </p:blipFill>
          <p:spPr>
            <a:xfrm>
              <a:off x="7548075" y="2375995"/>
              <a:ext cx="1584752" cy="2160000"/>
            </a:xfrm>
            <a:prstGeom prst="rect">
              <a:avLst/>
            </a:prstGeom>
          </p:spPr>
        </p:pic>
      </p:grpSp>
    </p:spTree>
    <p:extLst>
      <p:ext uri="{BB962C8B-B14F-4D97-AF65-F5344CB8AC3E}">
        <p14:creationId xmlns="" xmlns:p14="http://schemas.microsoft.com/office/powerpoint/2010/main" val="333137515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666675" y="1769382"/>
            <a:ext cx="643232" cy="200055"/>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1300" b="1" dirty="0">
                <a:solidFill>
                  <a:schemeClr val="bg1"/>
                </a:solidFill>
                <a:latin typeface="微软雅黑" pitchFamily="34" charset="-122"/>
                <a:ea typeface="微软雅黑" pitchFamily="34" charset="-122"/>
              </a:rPr>
              <a:t>咖啡因</a:t>
            </a:r>
          </a:p>
        </p:txBody>
      </p:sp>
      <p:sp>
        <p:nvSpPr>
          <p:cNvPr id="5" name="标题 1"/>
          <p:cNvSpPr txBox="1">
            <a:spLocks/>
          </p:cNvSpPr>
          <p:nvPr/>
        </p:nvSpPr>
        <p:spPr>
          <a:xfrm>
            <a:off x="666675" y="2075443"/>
            <a:ext cx="3293623" cy="1492460"/>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200000"/>
              </a:lnSpc>
            </a:pPr>
            <a:r>
              <a:rPr lang="zh-CN" altLang="en-US" sz="1000" dirty="0">
                <a:solidFill>
                  <a:schemeClr val="bg1"/>
                </a:solidFill>
                <a:latin typeface="微软雅黑" pitchFamily="34" charset="-122"/>
                <a:ea typeface="微软雅黑" pitchFamily="34" charset="-122"/>
              </a:rPr>
              <a:t>咖啡因是化学合成或从茶叶、咖啡果中提炼出来的一种生物碱。大剂量长期使用会对人体造成损害，引起惊厥、心律失常，并可加重或诱发消化性肠道溃疡，甚至导致吸食者下一代智能低下、肢体畸形，同时具有成瘾性，停用会出现戒断症状。</a:t>
            </a:r>
          </a:p>
        </p:txBody>
      </p:sp>
      <p:grpSp>
        <p:nvGrpSpPr>
          <p:cNvPr id="2" name="组合 16"/>
          <p:cNvGrpSpPr/>
          <p:nvPr/>
        </p:nvGrpSpPr>
        <p:grpSpPr>
          <a:xfrm>
            <a:off x="4464795" y="820282"/>
            <a:ext cx="4679205" cy="3502937"/>
            <a:chOff x="4848327" y="1058260"/>
            <a:chExt cx="4043424" cy="3026980"/>
          </a:xfrm>
        </p:grpSpPr>
        <p:pic>
          <p:nvPicPr>
            <p:cNvPr id="12" name="图片 11"/>
            <p:cNvPicPr>
              <a:picLocks noChangeAspect="1"/>
            </p:cNvPicPr>
            <p:nvPr/>
          </p:nvPicPr>
          <p:blipFill>
            <a:blip r:embed="rId3"/>
            <a:stretch>
              <a:fillRect/>
            </a:stretch>
          </p:blipFill>
          <p:spPr>
            <a:xfrm>
              <a:off x="5864771" y="1058260"/>
              <a:ext cx="3026980" cy="3026980"/>
            </a:xfrm>
            <a:prstGeom prst="rect">
              <a:avLst/>
            </a:prstGeom>
          </p:spPr>
        </p:pic>
        <p:grpSp>
          <p:nvGrpSpPr>
            <p:cNvPr id="3" name="组合 15"/>
            <p:cNvGrpSpPr/>
            <p:nvPr/>
          </p:nvGrpSpPr>
          <p:grpSpPr>
            <a:xfrm>
              <a:off x="4848327" y="1063484"/>
              <a:ext cx="984914" cy="3021756"/>
              <a:chOff x="4530584" y="1063484"/>
              <a:chExt cx="1222222" cy="3749828"/>
            </a:xfrm>
          </p:grpSpPr>
          <p:pic>
            <p:nvPicPr>
              <p:cNvPr id="13" name="图片 12"/>
              <p:cNvPicPr>
                <a:picLocks noChangeAspect="1"/>
              </p:cNvPicPr>
              <p:nvPr/>
            </p:nvPicPr>
            <p:blipFill>
              <a:blip r:embed="rId4"/>
              <a:stretch>
                <a:fillRect/>
              </a:stretch>
            </p:blipFill>
            <p:spPr>
              <a:xfrm>
                <a:off x="4531897" y="1063484"/>
                <a:ext cx="1220908" cy="1220908"/>
              </a:xfrm>
              <a:prstGeom prst="rect">
                <a:avLst/>
              </a:prstGeom>
            </p:spPr>
          </p:pic>
          <p:pic>
            <p:nvPicPr>
              <p:cNvPr id="14" name="图片 13"/>
              <p:cNvPicPr>
                <a:picLocks noChangeAspect="1"/>
              </p:cNvPicPr>
              <p:nvPr/>
            </p:nvPicPr>
            <p:blipFill>
              <a:blip r:embed="rId5" cstate="print"/>
              <a:stretch>
                <a:fillRect/>
              </a:stretch>
            </p:blipFill>
            <p:spPr>
              <a:xfrm>
                <a:off x="4531897" y="2327287"/>
                <a:ext cx="1220908" cy="1220908"/>
              </a:xfrm>
              <a:prstGeom prst="rect">
                <a:avLst/>
              </a:prstGeom>
            </p:spPr>
          </p:pic>
          <p:pic>
            <p:nvPicPr>
              <p:cNvPr id="15" name="图片 14"/>
              <p:cNvPicPr>
                <a:picLocks noChangeAspect="1"/>
              </p:cNvPicPr>
              <p:nvPr/>
            </p:nvPicPr>
            <p:blipFill>
              <a:blip r:embed="rId6"/>
              <a:stretch>
                <a:fillRect/>
              </a:stretch>
            </p:blipFill>
            <p:spPr>
              <a:xfrm>
                <a:off x="4530584" y="3591090"/>
                <a:ext cx="1222222" cy="1222222"/>
              </a:xfrm>
              <a:prstGeom prst="rect">
                <a:avLst/>
              </a:prstGeom>
            </p:spPr>
          </p:pic>
        </p:grpSp>
      </p:grpSp>
    </p:spTree>
    <p:extLst>
      <p:ext uri="{BB962C8B-B14F-4D97-AF65-F5344CB8AC3E}">
        <p14:creationId xmlns="" xmlns:p14="http://schemas.microsoft.com/office/powerpoint/2010/main" val="195666325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4671116" y="1769382"/>
            <a:ext cx="643232" cy="200055"/>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1300" b="1" dirty="0">
                <a:solidFill>
                  <a:schemeClr val="bg1"/>
                </a:solidFill>
                <a:latin typeface="微软雅黑" pitchFamily="34" charset="-122"/>
                <a:ea typeface="微软雅黑" pitchFamily="34" charset="-122"/>
              </a:rPr>
              <a:t>三唑仑</a:t>
            </a:r>
          </a:p>
        </p:txBody>
      </p:sp>
      <p:sp>
        <p:nvSpPr>
          <p:cNvPr id="5" name="标题 1"/>
          <p:cNvSpPr txBox="1">
            <a:spLocks/>
          </p:cNvSpPr>
          <p:nvPr/>
        </p:nvSpPr>
        <p:spPr>
          <a:xfrm>
            <a:off x="4671116" y="2075443"/>
            <a:ext cx="3293623" cy="1184683"/>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200000"/>
              </a:lnSpc>
            </a:pPr>
            <a:r>
              <a:rPr lang="zh-CN" altLang="en-US" sz="1000" dirty="0">
                <a:solidFill>
                  <a:schemeClr val="bg1"/>
                </a:solidFill>
                <a:latin typeface="微软雅黑" pitchFamily="34" charset="-122"/>
                <a:ea typeface="微软雅黑" pitchFamily="34" charset="-122"/>
              </a:rPr>
              <a:t>三唑仑又名海乐神、酣乐欣、淡蓝色片，是一种强烈的麻醉药品，口服后可以迅速使人昏迷晕倒，故俗称迷药、蒙汗药、迷魂药。可以伴随酒精类共同服用，也可溶于水及各种饮料中。见效迅速，药效比普通安定强</a:t>
            </a:r>
            <a:r>
              <a:rPr lang="en-US" altLang="zh-CN" sz="1000" dirty="0">
                <a:solidFill>
                  <a:schemeClr val="bg1"/>
                </a:solidFill>
                <a:latin typeface="微软雅黑" pitchFamily="34" charset="-122"/>
                <a:ea typeface="微软雅黑" pitchFamily="34" charset="-122"/>
              </a:rPr>
              <a:t>45—100</a:t>
            </a:r>
            <a:r>
              <a:rPr lang="zh-CN" altLang="en-US" sz="1000" dirty="0">
                <a:solidFill>
                  <a:schemeClr val="bg1"/>
                </a:solidFill>
                <a:latin typeface="微软雅黑" pitchFamily="34" charset="-122"/>
                <a:ea typeface="微软雅黑" pitchFamily="34" charset="-122"/>
              </a:rPr>
              <a:t>倍。</a:t>
            </a:r>
          </a:p>
        </p:txBody>
      </p:sp>
      <p:pic>
        <p:nvPicPr>
          <p:cNvPr id="6" name="图片 5"/>
          <p:cNvPicPr>
            <a:picLocks noChangeAspect="1"/>
          </p:cNvPicPr>
          <p:nvPr/>
        </p:nvPicPr>
        <p:blipFill>
          <a:blip r:embed="rId3"/>
          <a:stretch>
            <a:fillRect/>
          </a:stretch>
        </p:blipFill>
        <p:spPr>
          <a:xfrm>
            <a:off x="2099894" y="464231"/>
            <a:ext cx="1965827" cy="1406284"/>
          </a:xfrm>
          <a:prstGeom prst="rect">
            <a:avLst/>
          </a:prstGeom>
        </p:spPr>
      </p:pic>
      <p:pic>
        <p:nvPicPr>
          <p:cNvPr id="7" name="图片 6"/>
          <p:cNvPicPr>
            <a:picLocks noChangeAspect="1"/>
          </p:cNvPicPr>
          <p:nvPr/>
        </p:nvPicPr>
        <p:blipFill>
          <a:blip r:embed="rId4"/>
          <a:stretch>
            <a:fillRect/>
          </a:stretch>
        </p:blipFill>
        <p:spPr>
          <a:xfrm>
            <a:off x="630622" y="1969437"/>
            <a:ext cx="2541401" cy="2777170"/>
          </a:xfrm>
          <a:prstGeom prst="rect">
            <a:avLst/>
          </a:prstGeom>
        </p:spPr>
      </p:pic>
      <p:sp>
        <p:nvSpPr>
          <p:cNvPr id="9" name="矩形 8"/>
          <p:cNvSpPr/>
          <p:nvPr/>
        </p:nvSpPr>
        <p:spPr>
          <a:xfrm>
            <a:off x="3222472" y="1969437"/>
            <a:ext cx="843249" cy="27771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p:nvSpPr>
        <p:spPr>
          <a:xfrm>
            <a:off x="630622" y="464231"/>
            <a:ext cx="1428281" cy="140628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24887275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u=4138047322,3383931687&amp;fm=173&amp;app=25&amp;f=JPEG_w=531&amp;h=269&amp;s=412E9A553E006847451E3158030080B2.jpg"/>
          <p:cNvPicPr>
            <a:picLocks noChangeAspect="1"/>
          </p:cNvPicPr>
          <p:nvPr/>
        </p:nvPicPr>
        <p:blipFill>
          <a:blip r:embed="rId2"/>
          <a:srcRect t="46035"/>
          <a:stretch>
            <a:fillRect/>
          </a:stretch>
        </p:blipFill>
        <p:spPr>
          <a:xfrm>
            <a:off x="4484622" y="154005"/>
            <a:ext cx="4275117" cy="2775685"/>
          </a:xfrm>
          <a:prstGeom prst="rect">
            <a:avLst/>
          </a:prstGeom>
        </p:spPr>
      </p:pic>
      <p:sp>
        <p:nvSpPr>
          <p:cNvPr id="4" name="标题 1"/>
          <p:cNvSpPr txBox="1">
            <a:spLocks/>
          </p:cNvSpPr>
          <p:nvPr/>
        </p:nvSpPr>
        <p:spPr>
          <a:xfrm>
            <a:off x="763259" y="1644254"/>
            <a:ext cx="1816312" cy="2769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1800" b="1" dirty="0" smtClean="0">
                <a:solidFill>
                  <a:schemeClr val="bg1"/>
                </a:solidFill>
              </a:rPr>
              <a:t>“蓝精灵”</a:t>
            </a:r>
            <a:endParaRPr lang="zh-CN" altLang="en-US" sz="1600" b="1" dirty="0">
              <a:solidFill>
                <a:schemeClr val="bg1"/>
              </a:solidFill>
              <a:latin typeface="微软雅黑" pitchFamily="34" charset="-122"/>
              <a:ea typeface="微软雅黑" pitchFamily="34" charset="-122"/>
            </a:endParaRPr>
          </a:p>
        </p:txBody>
      </p:sp>
      <p:sp>
        <p:nvSpPr>
          <p:cNvPr id="5" name="标题 1"/>
          <p:cNvSpPr txBox="1">
            <a:spLocks/>
          </p:cNvSpPr>
          <p:nvPr/>
        </p:nvSpPr>
        <p:spPr>
          <a:xfrm>
            <a:off x="763259" y="2065818"/>
            <a:ext cx="3293623" cy="2369880"/>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200000"/>
              </a:lnSpc>
            </a:pPr>
            <a:r>
              <a:rPr lang="zh-CN" altLang="en-US" sz="1100" dirty="0" smtClean="0">
                <a:solidFill>
                  <a:schemeClr val="bg1"/>
                </a:solidFill>
              </a:rPr>
              <a:t>“蓝精灵”本叫三唑仑，属于中枢精神抑制类药物，县有镇静、催眠、抗焦虑、抗惊厥等作用，起效快、维持时间短。为蓝色片剂，因此被称之为“蓝精灵”。虽然是药品，但是此药也具有很强的成瘾性，危害性，一点都不亚于海洛因。一般都是从日本带过来的，把他放进饮料或者酒里，很难被发现，有催眠和遗忘的作用。</a:t>
            </a:r>
            <a:endParaRPr lang="zh-CN" altLang="en-US" sz="1100" dirty="0">
              <a:solidFill>
                <a:schemeClr val="bg1"/>
              </a:solidFill>
            </a:endParaRPr>
          </a:p>
        </p:txBody>
      </p:sp>
      <p:pic>
        <p:nvPicPr>
          <p:cNvPr id="6" name="图片 5" descr="timg.jpg"/>
          <p:cNvPicPr>
            <a:picLocks noChangeAspect="1"/>
          </p:cNvPicPr>
          <p:nvPr/>
        </p:nvPicPr>
        <p:blipFill>
          <a:blip r:embed="rId3"/>
          <a:stretch>
            <a:fillRect/>
          </a:stretch>
        </p:blipFill>
        <p:spPr>
          <a:xfrm>
            <a:off x="5258603" y="2467677"/>
            <a:ext cx="3221255" cy="241594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772884" y="1682755"/>
            <a:ext cx="1816312" cy="2769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1800" b="1" dirty="0" smtClean="0">
                <a:solidFill>
                  <a:schemeClr val="bg1"/>
                </a:solidFill>
                <a:latin typeface="微软雅黑" pitchFamily="34" charset="-122"/>
                <a:ea typeface="微软雅黑" pitchFamily="34" charset="-122"/>
              </a:rPr>
              <a:t>小树枝</a:t>
            </a:r>
            <a:endParaRPr lang="zh-CN" altLang="en-US" sz="1800" b="1" dirty="0">
              <a:solidFill>
                <a:schemeClr val="bg1"/>
              </a:solidFill>
              <a:latin typeface="微软雅黑" pitchFamily="34" charset="-122"/>
              <a:ea typeface="微软雅黑" pitchFamily="34" charset="-122"/>
            </a:endParaRPr>
          </a:p>
        </p:txBody>
      </p:sp>
      <p:sp>
        <p:nvSpPr>
          <p:cNvPr id="4" name="标题 1"/>
          <p:cNvSpPr txBox="1">
            <a:spLocks/>
          </p:cNvSpPr>
          <p:nvPr/>
        </p:nvSpPr>
        <p:spPr>
          <a:xfrm>
            <a:off x="763259" y="2065818"/>
            <a:ext cx="3293623" cy="2492990"/>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150000"/>
              </a:lnSpc>
            </a:pPr>
            <a:r>
              <a:rPr lang="zh-CN" altLang="en-US" sz="1200" dirty="0" smtClean="0">
                <a:solidFill>
                  <a:schemeClr val="bg1"/>
                </a:solidFill>
              </a:rPr>
              <a:t>小树枝是含有新精神活性物质的一种条状类似树枝的毒品，又称“雅典娜小树枝”“维也纳香薰”“派对小树枝”等，其含有我国管制的合成大麻素</a:t>
            </a:r>
            <a:r>
              <a:rPr lang="en-US" altLang="zh-CN" sz="1200" dirty="0" smtClean="0">
                <a:solidFill>
                  <a:schemeClr val="bg1"/>
                </a:solidFill>
              </a:rPr>
              <a:t>MDMB-CHMICA</a:t>
            </a:r>
            <a:r>
              <a:rPr lang="zh-CN" altLang="en-US" sz="1200" dirty="0" smtClean="0">
                <a:solidFill>
                  <a:schemeClr val="bg1"/>
                </a:solidFill>
              </a:rPr>
              <a:t>成分。 “小树枝”“小金瓶”之类的新型毒品相较于冰毒等“老一代”毒品，迷惑性、隐蔽性更高，年轻人也更容易中招，不少人都是抱着试试看的心态吸食，结果致瘾无法自拔。据调查，“小树枝”“小金瓶”的吸毒者中不乏因吸毒致幻跳河自杀的案例。</a:t>
            </a:r>
            <a:endParaRPr lang="zh-CN" altLang="en-US" sz="1200" dirty="0">
              <a:solidFill>
                <a:schemeClr val="bg1"/>
              </a:solidFill>
            </a:endParaRPr>
          </a:p>
        </p:txBody>
      </p:sp>
      <p:pic>
        <p:nvPicPr>
          <p:cNvPr id="5" name="图片 4" descr="dbb44aed2e738bd4d7632777ac8b87d6277ff932.jpg"/>
          <p:cNvPicPr>
            <a:picLocks noChangeAspect="1"/>
          </p:cNvPicPr>
          <p:nvPr/>
        </p:nvPicPr>
        <p:blipFill>
          <a:blip r:embed="rId2"/>
          <a:srcRect l="2976" t="736" r="17901"/>
          <a:stretch>
            <a:fillRect/>
          </a:stretch>
        </p:blipFill>
        <p:spPr>
          <a:xfrm>
            <a:off x="4610504" y="192505"/>
            <a:ext cx="4417996" cy="477412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1619908" y="1702005"/>
            <a:ext cx="1816312" cy="2769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800" b="1" dirty="0" smtClean="0">
                <a:solidFill>
                  <a:schemeClr val="bg1"/>
                </a:solidFill>
                <a:latin typeface="微软雅黑" pitchFamily="34" charset="-122"/>
                <a:ea typeface="微软雅黑" pitchFamily="34" charset="-122"/>
              </a:rPr>
              <a:t>彩虹烟</a:t>
            </a:r>
            <a:endParaRPr lang="zh-CN" altLang="en-US" sz="1800" b="1" dirty="0">
              <a:solidFill>
                <a:schemeClr val="bg1"/>
              </a:solidFill>
              <a:latin typeface="微软雅黑" pitchFamily="34" charset="-122"/>
              <a:ea typeface="微软雅黑" pitchFamily="34" charset="-122"/>
            </a:endParaRPr>
          </a:p>
        </p:txBody>
      </p:sp>
      <p:pic>
        <p:nvPicPr>
          <p:cNvPr id="4" name="图片 3" descr="u=4185174226,4273402206&amp;fm=173&amp;s=2CF27B828C1302DE503160940300C092&amp;w=500&amp;h=691&amp;img.JPEG"/>
          <p:cNvPicPr>
            <a:picLocks noChangeAspect="1"/>
          </p:cNvPicPr>
          <p:nvPr/>
        </p:nvPicPr>
        <p:blipFill>
          <a:blip r:embed="rId2"/>
          <a:stretch>
            <a:fillRect/>
          </a:stretch>
        </p:blipFill>
        <p:spPr>
          <a:xfrm>
            <a:off x="5550562" y="211756"/>
            <a:ext cx="3359614" cy="464298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eG2U-fyqwiqi3937359.jpg"/>
          <p:cNvPicPr>
            <a:picLocks noChangeAspect="1"/>
          </p:cNvPicPr>
          <p:nvPr/>
        </p:nvPicPr>
        <p:blipFill>
          <a:blip r:embed="rId2"/>
          <a:stretch>
            <a:fillRect/>
          </a:stretch>
        </p:blipFill>
        <p:spPr>
          <a:xfrm>
            <a:off x="3861539" y="0"/>
            <a:ext cx="4964827" cy="4964827"/>
          </a:xfrm>
          <a:prstGeom prst="rect">
            <a:avLst/>
          </a:prstGeom>
        </p:spPr>
      </p:pic>
      <p:sp>
        <p:nvSpPr>
          <p:cNvPr id="6" name="标题 1"/>
          <p:cNvSpPr txBox="1">
            <a:spLocks/>
          </p:cNvSpPr>
          <p:nvPr/>
        </p:nvSpPr>
        <p:spPr>
          <a:xfrm>
            <a:off x="1311900" y="1663504"/>
            <a:ext cx="1816312" cy="2769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800" b="1" dirty="0" smtClean="0">
                <a:solidFill>
                  <a:schemeClr val="bg1"/>
                </a:solidFill>
                <a:latin typeface="微软雅黑" pitchFamily="34" charset="-122"/>
                <a:ea typeface="微软雅黑" pitchFamily="34" charset="-122"/>
              </a:rPr>
              <a:t>“阿拉伯茶”</a:t>
            </a:r>
            <a:endParaRPr lang="zh-CN" altLang="en-US" sz="1800" b="1" dirty="0">
              <a:solidFill>
                <a:schemeClr val="bg1"/>
              </a:solidFill>
              <a:latin typeface="微软雅黑" pitchFamily="34" charset="-122"/>
              <a:ea typeface="微软雅黑" pitchFamily="34"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1311900" y="1663504"/>
            <a:ext cx="1816312" cy="2769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800" b="1" dirty="0" smtClean="0">
                <a:solidFill>
                  <a:schemeClr val="bg1"/>
                </a:solidFill>
                <a:latin typeface="微软雅黑" pitchFamily="34" charset="-122"/>
                <a:ea typeface="微软雅黑" pitchFamily="34" charset="-122"/>
              </a:rPr>
              <a:t>“跳跳糖”</a:t>
            </a:r>
            <a:endParaRPr lang="zh-CN" altLang="en-US" sz="1800" b="1" dirty="0">
              <a:solidFill>
                <a:schemeClr val="bg1"/>
              </a:solidFill>
              <a:latin typeface="微软雅黑" pitchFamily="34" charset="-122"/>
              <a:ea typeface="微软雅黑" pitchFamily="34" charset="-122"/>
            </a:endParaRPr>
          </a:p>
        </p:txBody>
      </p:sp>
      <p:pic>
        <p:nvPicPr>
          <p:cNvPr id="3" name="图片 2" descr="fCiq-fyqwiqi3937519.jpg"/>
          <p:cNvPicPr>
            <a:picLocks noChangeAspect="1"/>
          </p:cNvPicPr>
          <p:nvPr/>
        </p:nvPicPr>
        <p:blipFill>
          <a:blip r:embed="rId2"/>
          <a:stretch>
            <a:fillRect/>
          </a:stretch>
        </p:blipFill>
        <p:spPr>
          <a:xfrm>
            <a:off x="4221681" y="171249"/>
            <a:ext cx="4762500" cy="47625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1311900" y="1663504"/>
            <a:ext cx="1816312" cy="2769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800" b="1" dirty="0" smtClean="0">
                <a:solidFill>
                  <a:schemeClr val="bg1"/>
                </a:solidFill>
                <a:latin typeface="微软雅黑" pitchFamily="34" charset="-122"/>
                <a:ea typeface="微软雅黑" pitchFamily="34" charset="-122"/>
              </a:rPr>
              <a:t>“巧克力”</a:t>
            </a:r>
            <a:endParaRPr lang="zh-CN" altLang="en-US" sz="1800" b="1" dirty="0">
              <a:solidFill>
                <a:schemeClr val="bg1"/>
              </a:solidFill>
              <a:latin typeface="微软雅黑" pitchFamily="34" charset="-122"/>
              <a:ea typeface="微软雅黑" pitchFamily="34" charset="-122"/>
            </a:endParaRPr>
          </a:p>
        </p:txBody>
      </p:sp>
      <p:pic>
        <p:nvPicPr>
          <p:cNvPr id="3" name="图片 2" descr="KWHp-fyqwiqi3937039.jpg"/>
          <p:cNvPicPr>
            <a:picLocks noChangeAspect="1"/>
          </p:cNvPicPr>
          <p:nvPr/>
        </p:nvPicPr>
        <p:blipFill>
          <a:blip r:embed="rId2"/>
          <a:stretch>
            <a:fillRect/>
          </a:stretch>
        </p:blipFill>
        <p:spPr>
          <a:xfrm>
            <a:off x="4231305" y="161624"/>
            <a:ext cx="4762500" cy="47625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1311900" y="1663504"/>
            <a:ext cx="1816312" cy="2769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800" b="1" dirty="0" smtClean="0">
                <a:solidFill>
                  <a:schemeClr val="bg1"/>
                </a:solidFill>
                <a:latin typeface="微软雅黑" pitchFamily="34" charset="-122"/>
                <a:ea typeface="微软雅黑" pitchFamily="34" charset="-122"/>
              </a:rPr>
              <a:t>“神仙水”</a:t>
            </a:r>
            <a:endParaRPr lang="zh-CN" altLang="en-US" sz="1800" b="1" dirty="0">
              <a:solidFill>
                <a:schemeClr val="bg1"/>
              </a:solidFill>
              <a:latin typeface="微软雅黑" pitchFamily="34" charset="-122"/>
              <a:ea typeface="微软雅黑" pitchFamily="34" charset="-122"/>
            </a:endParaRPr>
          </a:p>
        </p:txBody>
      </p:sp>
      <p:pic>
        <p:nvPicPr>
          <p:cNvPr id="3" name="图片 2" descr="oTI--fyqwiqi3937182.jpg"/>
          <p:cNvPicPr>
            <a:picLocks noChangeAspect="1"/>
          </p:cNvPicPr>
          <p:nvPr/>
        </p:nvPicPr>
        <p:blipFill>
          <a:blip r:embed="rId2"/>
          <a:stretch>
            <a:fillRect/>
          </a:stretch>
        </p:blipFill>
        <p:spPr>
          <a:xfrm>
            <a:off x="4163929" y="190500"/>
            <a:ext cx="4762500" cy="4762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685020" y="379314"/>
            <a:ext cx="3163079"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2800" b="1" dirty="0" smtClean="0">
                <a:solidFill>
                  <a:schemeClr val="bg1"/>
                </a:solidFill>
                <a:latin typeface="微软雅黑" pitchFamily="34" charset="-122"/>
                <a:ea typeface="微软雅黑" pitchFamily="34" charset="-122"/>
              </a:rPr>
              <a:t>我国吸、贩毒现状</a:t>
            </a:r>
            <a:endParaRPr lang="zh-CN" altLang="en-US" sz="2800" b="1" dirty="0">
              <a:solidFill>
                <a:schemeClr val="bg1"/>
              </a:solidFill>
              <a:latin typeface="微软雅黑" pitchFamily="34" charset="-122"/>
              <a:ea typeface="微软雅黑" pitchFamily="34" charset="-122"/>
            </a:endParaRPr>
          </a:p>
        </p:txBody>
      </p:sp>
      <p:cxnSp>
        <p:nvCxnSpPr>
          <p:cNvPr id="3" name="直接连接符 2"/>
          <p:cNvCxnSpPr/>
          <p:nvPr/>
        </p:nvCxnSpPr>
        <p:spPr>
          <a:xfrm>
            <a:off x="685021" y="927428"/>
            <a:ext cx="407380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476374" y="1940034"/>
            <a:ext cx="6829425" cy="830997"/>
          </a:xfrm>
          <a:prstGeom prst="rect">
            <a:avLst/>
          </a:prstGeom>
        </p:spPr>
        <p:txBody>
          <a:bodyPr wrap="square">
            <a:spAutoFit/>
          </a:bodyPr>
          <a:lstStyle/>
          <a:p>
            <a:pPr algn="just"/>
            <a:r>
              <a:rPr lang="zh-CN" altLang="en-US" sz="1600" dirty="0" smtClean="0">
                <a:solidFill>
                  <a:schemeClr val="bg1"/>
                </a:solidFill>
              </a:rPr>
              <a:t>    随着电子商务的成熟，互联网成为贩毒人员勾联交易的平台，寄递物流贩运毒品愈加突出。</a:t>
            </a:r>
            <a:r>
              <a:rPr lang="en-US" altLang="zh-CN" sz="1600" dirty="0" smtClean="0">
                <a:solidFill>
                  <a:schemeClr val="bg1"/>
                </a:solidFill>
              </a:rPr>
              <a:t>2017</a:t>
            </a:r>
            <a:r>
              <a:rPr lang="zh-CN" altLang="en-US" sz="1600" dirty="0" smtClean="0">
                <a:solidFill>
                  <a:schemeClr val="bg1"/>
                </a:solidFill>
              </a:rPr>
              <a:t>年全年破获寄递物流渠道案件</a:t>
            </a:r>
            <a:r>
              <a:rPr lang="en-US" altLang="zh-CN" sz="1600" dirty="0" smtClean="0">
                <a:solidFill>
                  <a:schemeClr val="bg1"/>
                </a:solidFill>
              </a:rPr>
              <a:t>1499</a:t>
            </a:r>
            <a:r>
              <a:rPr lang="zh-CN" altLang="en-US" sz="1600" dirty="0" smtClean="0">
                <a:solidFill>
                  <a:schemeClr val="bg1"/>
                </a:solidFill>
              </a:rPr>
              <a:t>起，查获毒品</a:t>
            </a:r>
            <a:r>
              <a:rPr lang="en-US" altLang="zh-CN" sz="1600" dirty="0" smtClean="0">
                <a:solidFill>
                  <a:schemeClr val="bg1"/>
                </a:solidFill>
              </a:rPr>
              <a:t>12.1</a:t>
            </a:r>
            <a:r>
              <a:rPr lang="zh-CN" altLang="en-US" sz="1600" dirty="0" smtClean="0">
                <a:solidFill>
                  <a:schemeClr val="bg1"/>
                </a:solidFill>
              </a:rPr>
              <a:t>吨。</a:t>
            </a:r>
          </a:p>
        </p:txBody>
      </p:sp>
      <p:sp>
        <p:nvSpPr>
          <p:cNvPr id="5" name="TextBox 4"/>
          <p:cNvSpPr txBox="1"/>
          <p:nvPr/>
        </p:nvSpPr>
        <p:spPr>
          <a:xfrm>
            <a:off x="723899" y="1381125"/>
            <a:ext cx="2428875" cy="338554"/>
          </a:xfrm>
          <a:prstGeom prst="rect">
            <a:avLst/>
          </a:prstGeom>
          <a:noFill/>
        </p:spPr>
        <p:txBody>
          <a:bodyPr wrap="square" rtlCol="0">
            <a:spAutoFit/>
          </a:bodyPr>
          <a:lstStyle/>
          <a:p>
            <a:r>
              <a:rPr lang="zh-CN" altLang="en-US" sz="1600" b="1" dirty="0" smtClean="0">
                <a:solidFill>
                  <a:srgbClr val="FF0000"/>
                </a:solidFill>
              </a:rPr>
              <a:t>贩毒手段科技化智能化</a:t>
            </a:r>
            <a:endParaRPr lang="zh-CN" altLang="en-US" sz="1600" b="1" dirty="0">
              <a:solidFill>
                <a:srgbClr val="FF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1311900" y="1663504"/>
            <a:ext cx="1816312" cy="2769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800" b="1" dirty="0" smtClean="0">
                <a:solidFill>
                  <a:schemeClr val="bg1"/>
                </a:solidFill>
                <a:latin typeface="微软雅黑" pitchFamily="34" charset="-122"/>
                <a:ea typeface="微软雅黑" pitchFamily="34" charset="-122"/>
              </a:rPr>
              <a:t>“曲奇饼干”</a:t>
            </a:r>
            <a:endParaRPr lang="zh-CN" altLang="en-US" sz="1800" b="1" dirty="0">
              <a:solidFill>
                <a:schemeClr val="bg1"/>
              </a:solidFill>
              <a:latin typeface="微软雅黑" pitchFamily="34" charset="-122"/>
              <a:ea typeface="微软雅黑" pitchFamily="34" charset="-122"/>
            </a:endParaRPr>
          </a:p>
        </p:txBody>
      </p:sp>
      <p:pic>
        <p:nvPicPr>
          <p:cNvPr id="3" name="图片 2" descr="rMp4-fyqwiqi3936958.jpg"/>
          <p:cNvPicPr>
            <a:picLocks noChangeAspect="1"/>
          </p:cNvPicPr>
          <p:nvPr/>
        </p:nvPicPr>
        <p:blipFill>
          <a:blip r:embed="rId2"/>
          <a:stretch>
            <a:fillRect/>
          </a:stretch>
        </p:blipFill>
        <p:spPr>
          <a:xfrm>
            <a:off x="4173554" y="180874"/>
            <a:ext cx="4762500" cy="47625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DE15F5DE-1271-4B44-86C3-967D93C7066F}"/>
              </a:ext>
            </a:extLst>
          </p:cNvPr>
          <p:cNvSpPr/>
          <p:nvPr/>
        </p:nvSpPr>
        <p:spPr>
          <a:xfrm>
            <a:off x="612786" y="1078817"/>
            <a:ext cx="8107443" cy="1084912"/>
          </a:xfrm>
          <a:prstGeom prst="rect">
            <a:avLst/>
          </a:prstGeom>
        </p:spPr>
        <p:txBody>
          <a:bodyPr wrap="square" lIns="68580" tIns="34290" rIns="68580" bIns="34290">
            <a:spAutoFit/>
          </a:bodyPr>
          <a:lstStyle/>
          <a:p>
            <a:pPr indent="342900">
              <a:lnSpc>
                <a:spcPct val="150000"/>
              </a:lnSpc>
            </a:pPr>
            <a:r>
              <a:rPr lang="en-US" altLang="zh-CN" sz="1600" dirty="0" smtClean="0">
                <a:solidFill>
                  <a:srgbClr val="FFFF00"/>
                </a:solidFill>
                <a:latin typeface="黑体" pitchFamily="2" charset="-122"/>
                <a:ea typeface="黑体" pitchFamily="2" charset="-122"/>
              </a:rPr>
              <a:t>1</a:t>
            </a:r>
            <a:r>
              <a:rPr lang="zh-CN" altLang="en-US" sz="1600" dirty="0" smtClean="0">
                <a:solidFill>
                  <a:srgbClr val="FFFF00"/>
                </a:solidFill>
                <a:latin typeface="黑体" pitchFamily="2" charset="-122"/>
                <a:ea typeface="黑体" pitchFamily="2" charset="-122"/>
              </a:rPr>
              <a:t>、更强的成瘾性。 </a:t>
            </a:r>
            <a:r>
              <a:rPr lang="zh-CN" altLang="en-US" sz="1400" b="1" dirty="0" smtClean="0">
                <a:solidFill>
                  <a:schemeClr val="bg1"/>
                </a:solidFill>
                <a:latin typeface="仿宋_GB2312" pitchFamily="49" charset="-122"/>
                <a:ea typeface="仿宋_GB2312" pitchFamily="49" charset="-122"/>
              </a:rPr>
              <a:t>新型毒品的躯体截断反应虽然不如海洛因明显，但因其毒性强烈，连续使用一定次数或一定时间后仍会上瘾，并表现出比海洛因更强烈的精神依赖，产生定期连续使用毒品的渴求和强迫使用行为。使用越频繁，依赖性越强。</a:t>
            </a:r>
            <a:endParaRPr lang="en-US" altLang="zh-CN" sz="1500" b="1" dirty="0">
              <a:solidFill>
                <a:schemeClr val="bg1"/>
              </a:solidFill>
              <a:latin typeface="仿宋_GB2312" pitchFamily="49" charset="-122"/>
              <a:ea typeface="仿宋_GB2312" pitchFamily="49" charset="-122"/>
            </a:endParaRPr>
          </a:p>
        </p:txBody>
      </p:sp>
      <p:sp>
        <p:nvSpPr>
          <p:cNvPr id="6" name="标题 1"/>
          <p:cNvSpPr txBox="1">
            <a:spLocks/>
          </p:cNvSpPr>
          <p:nvPr/>
        </p:nvSpPr>
        <p:spPr>
          <a:xfrm>
            <a:off x="604635" y="383112"/>
            <a:ext cx="4469782"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2800" b="1" dirty="0" smtClean="0">
                <a:solidFill>
                  <a:schemeClr val="bg1"/>
                </a:solidFill>
                <a:latin typeface="微软雅黑" pitchFamily="34" charset="-122"/>
                <a:ea typeface="微软雅黑" pitchFamily="34" charset="-122"/>
              </a:rPr>
              <a:t>新型毒品与传统毒品比较</a:t>
            </a:r>
            <a:endParaRPr lang="zh-CN" altLang="en-US" sz="2800" b="1" dirty="0">
              <a:solidFill>
                <a:schemeClr val="bg1"/>
              </a:solidFill>
              <a:latin typeface="微软雅黑" pitchFamily="34" charset="-122"/>
              <a:ea typeface="微软雅黑" pitchFamily="34" charset="-122"/>
            </a:endParaRPr>
          </a:p>
        </p:txBody>
      </p:sp>
      <p:cxnSp>
        <p:nvCxnSpPr>
          <p:cNvPr id="7" name="直接连接符 6"/>
          <p:cNvCxnSpPr/>
          <p:nvPr/>
        </p:nvCxnSpPr>
        <p:spPr>
          <a:xfrm>
            <a:off x="604635" y="899696"/>
            <a:ext cx="3987462" cy="465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 xmlns:a16="http://schemas.microsoft.com/office/drawing/2014/main" id="{DE15F5DE-1271-4B44-86C3-967D93C7066F}"/>
              </a:ext>
            </a:extLst>
          </p:cNvPr>
          <p:cNvSpPr/>
          <p:nvPr/>
        </p:nvSpPr>
        <p:spPr>
          <a:xfrm>
            <a:off x="612785" y="2405205"/>
            <a:ext cx="8107443" cy="2054409"/>
          </a:xfrm>
          <a:prstGeom prst="rect">
            <a:avLst/>
          </a:prstGeom>
        </p:spPr>
        <p:txBody>
          <a:bodyPr wrap="square" lIns="68580" tIns="34290" rIns="68580" bIns="34290">
            <a:spAutoFit/>
          </a:bodyPr>
          <a:lstStyle/>
          <a:p>
            <a:pPr indent="342900">
              <a:lnSpc>
                <a:spcPct val="150000"/>
              </a:lnSpc>
            </a:pPr>
            <a:r>
              <a:rPr lang="en-US" altLang="zh-CN" sz="1600" dirty="0" smtClean="0">
                <a:solidFill>
                  <a:srgbClr val="FFFF00"/>
                </a:solidFill>
                <a:latin typeface="黑体" pitchFamily="2" charset="-122"/>
                <a:ea typeface="黑体" pitchFamily="2" charset="-122"/>
              </a:rPr>
              <a:t>2</a:t>
            </a:r>
            <a:r>
              <a:rPr lang="zh-CN" altLang="en-US" sz="1600" dirty="0" smtClean="0">
                <a:solidFill>
                  <a:srgbClr val="FFFF00"/>
                </a:solidFill>
                <a:latin typeface="黑体" pitchFamily="2" charset="-122"/>
                <a:ea typeface="黑体" pitchFamily="2" charset="-122"/>
              </a:rPr>
              <a:t>、更大的损害性。</a:t>
            </a:r>
            <a:r>
              <a:rPr lang="zh-CN" altLang="en-US" sz="1400" b="1" dirty="0" smtClean="0">
                <a:solidFill>
                  <a:schemeClr val="bg1"/>
                </a:solidFill>
                <a:latin typeface="仿宋_GB2312" pitchFamily="49" charset="-122"/>
                <a:ea typeface="仿宋_GB2312" pitchFamily="49" charset="-122"/>
              </a:rPr>
              <a:t>长期使用海洛因会破坏人的免疫功能，并导致人体主要脏器的损害；而新型毒品只要一次或几次过量使用就可导致急性精神障碍，长期使用会诱发“苯丙胺性精神病”，形成难以逆转的病变。其症状类似精神分裂症，以犯罪妄想、迫害与被害妄想表现明显。</a:t>
            </a:r>
            <a:endParaRPr lang="en-US" altLang="zh-CN" sz="1400" b="1" dirty="0" smtClean="0">
              <a:solidFill>
                <a:schemeClr val="bg1"/>
              </a:solidFill>
              <a:latin typeface="仿宋_GB2312" pitchFamily="49" charset="-122"/>
              <a:ea typeface="仿宋_GB2312" pitchFamily="49" charset="-122"/>
            </a:endParaRPr>
          </a:p>
          <a:p>
            <a:pPr indent="342900">
              <a:lnSpc>
                <a:spcPct val="150000"/>
              </a:lnSpc>
            </a:pPr>
            <a:r>
              <a:rPr lang="zh-CN" altLang="en-US" sz="1400" dirty="0" smtClean="0">
                <a:solidFill>
                  <a:schemeClr val="bg1"/>
                </a:solidFill>
                <a:latin typeface="楷体_GB2312" pitchFamily="49" charset="-122"/>
                <a:ea typeface="楷体_GB2312" pitchFamily="49" charset="-122"/>
              </a:rPr>
              <a:t> </a:t>
            </a:r>
            <a:r>
              <a:rPr lang="zh-CN" altLang="en-US" sz="1400" b="1" dirty="0" smtClean="0">
                <a:solidFill>
                  <a:schemeClr val="bg1"/>
                </a:solidFill>
                <a:latin typeface="仿宋_GB2312" pitchFamily="49" charset="-122"/>
                <a:ea typeface="仿宋_GB2312" pitchFamily="49" charset="-122"/>
              </a:rPr>
              <a:t>合成毒品对人体组织器官特别是大脑中枢神经的损害不可逆。合成毒品作用于大脑中枢神经，吸食毒品高度兴奋后，中枢神经就形成一个水肿，水肿消了后会结疤痕，疤痕结得多，中枢神经受损，吸食者就会精神异常，痴傻癫狂，成为精神病患者。</a:t>
            </a:r>
            <a:endParaRPr lang="en-US" altLang="zh-CN" sz="1400" b="1" dirty="0">
              <a:solidFill>
                <a:schemeClr val="bg1"/>
              </a:solidFill>
              <a:latin typeface="仿宋_GB2312" pitchFamily="49" charset="-122"/>
              <a:ea typeface="仿宋_GB2312"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iterate type="wd">
                                    <p:tmPct val="2198"/>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1214"/>
                            </p:stCondLst>
                            <p:childTnLst>
                              <p:par>
                                <p:cTn id="9" presetID="22" presetClass="entr" presetSubtype="4" fill="hold" grpId="0" nodeType="afterEffect">
                                  <p:stCondLst>
                                    <p:cond delay="0"/>
                                  </p:stCondLst>
                                  <p:iterate type="wd">
                                    <p:tmPct val="2198"/>
                                  </p:iterate>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DE15F5DE-1271-4B44-86C3-967D93C7066F}"/>
              </a:ext>
            </a:extLst>
          </p:cNvPr>
          <p:cNvSpPr/>
          <p:nvPr/>
        </p:nvSpPr>
        <p:spPr>
          <a:xfrm>
            <a:off x="592690" y="1390321"/>
            <a:ext cx="8107443" cy="1496115"/>
          </a:xfrm>
          <a:prstGeom prst="rect">
            <a:avLst/>
          </a:prstGeom>
        </p:spPr>
        <p:txBody>
          <a:bodyPr wrap="square" lIns="68580" tIns="34290" rIns="68580" bIns="34290">
            <a:spAutoFit/>
          </a:bodyPr>
          <a:lstStyle/>
          <a:p>
            <a:pPr>
              <a:lnSpc>
                <a:spcPct val="110000"/>
              </a:lnSpc>
            </a:pPr>
            <a:r>
              <a:rPr lang="en-US" altLang="zh-CN" sz="1600" dirty="0" smtClean="0">
                <a:solidFill>
                  <a:srgbClr val="FFFF00"/>
                </a:solidFill>
                <a:latin typeface="黑体" pitchFamily="2" charset="-122"/>
                <a:ea typeface="黑体" pitchFamily="2" charset="-122"/>
              </a:rPr>
              <a:t>3</a:t>
            </a:r>
            <a:r>
              <a:rPr lang="zh-CN" altLang="en-US" sz="1600" dirty="0" smtClean="0">
                <a:solidFill>
                  <a:srgbClr val="FFFF00"/>
                </a:solidFill>
                <a:latin typeface="黑体" pitchFamily="2" charset="-122"/>
                <a:ea typeface="黑体" pitchFamily="2" charset="-122"/>
              </a:rPr>
              <a:t>、更深的社会危害性。</a:t>
            </a:r>
            <a:r>
              <a:rPr lang="zh-CN" altLang="en-US" sz="1400" dirty="0" smtClean="0">
                <a:solidFill>
                  <a:schemeClr val="bg1"/>
                </a:solidFill>
                <a:latin typeface="仿宋_GB2312" pitchFamily="49" charset="-122"/>
                <a:ea typeface="仿宋_GB2312" pitchFamily="49" charset="-122"/>
              </a:rPr>
              <a:t>新型毒品与传统毒品在导致使用者犯罪方面有显著不同。海洛因依赖者一般是在使用前犯罪，由于对毒品的强烈渴求，有些人为获取毒资而去盗窃、抢劫；而新型毒品使用者会在使用后因精神障碍导致的行为失控而造成暴力伤害等其他犯罪倾向，构成治安压力。海洛因属于麻醉类毒品，它对人体的作用主要是“镇痛”和“镇静”，长期使用会导致人的性欲下降，甚至丧失性需求；但新型毒品属于兴奋剂和致幻剂，它不仅可以通过使用“迷奸药”引发性侵害，还会因毒品产生的强烈的性刺激作用，导致群体性淫乱，对中国遏制艾滋病的努力和公共健康构成严重威胁。</a:t>
            </a:r>
            <a:endParaRPr lang="en-US" altLang="zh-CN" sz="1100" b="1" dirty="0">
              <a:solidFill>
                <a:schemeClr val="bg1"/>
              </a:solidFill>
              <a:latin typeface="仿宋_GB2312" pitchFamily="49" charset="-122"/>
              <a:ea typeface="仿宋_GB2312" pitchFamily="49" charset="-122"/>
            </a:endParaRPr>
          </a:p>
        </p:txBody>
      </p:sp>
      <p:sp>
        <p:nvSpPr>
          <p:cNvPr id="3" name="标题 1"/>
          <p:cNvSpPr txBox="1">
            <a:spLocks/>
          </p:cNvSpPr>
          <p:nvPr/>
        </p:nvSpPr>
        <p:spPr>
          <a:xfrm>
            <a:off x="604635" y="383112"/>
            <a:ext cx="4469782"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2800" b="1" dirty="0" smtClean="0">
                <a:solidFill>
                  <a:schemeClr val="bg1"/>
                </a:solidFill>
                <a:latin typeface="微软雅黑" pitchFamily="34" charset="-122"/>
                <a:ea typeface="微软雅黑" pitchFamily="34" charset="-122"/>
              </a:rPr>
              <a:t>新型毒品与传统毒品比较</a:t>
            </a:r>
            <a:endParaRPr lang="zh-CN" altLang="en-US" sz="2800" b="1" dirty="0">
              <a:solidFill>
                <a:schemeClr val="bg1"/>
              </a:solidFill>
              <a:latin typeface="微软雅黑" pitchFamily="34" charset="-122"/>
              <a:ea typeface="微软雅黑" pitchFamily="34" charset="-122"/>
            </a:endParaRPr>
          </a:p>
        </p:txBody>
      </p:sp>
      <p:cxnSp>
        <p:nvCxnSpPr>
          <p:cNvPr id="4" name="直接连接符 3"/>
          <p:cNvCxnSpPr/>
          <p:nvPr/>
        </p:nvCxnSpPr>
        <p:spPr>
          <a:xfrm>
            <a:off x="604635" y="899696"/>
            <a:ext cx="3987462" cy="465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859239" y="3108789"/>
            <a:ext cx="3752524" cy="1838757"/>
          </a:xfrm>
          <a:prstGeom prst="rect">
            <a:avLst/>
          </a:prstGeom>
        </p:spPr>
      </p:pic>
      <p:pic>
        <p:nvPicPr>
          <p:cNvPr id="6" name="图片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235451" y="3065466"/>
            <a:ext cx="3064595" cy="19429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iterate type="wd">
                                    <p:tmPct val="2198"/>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2203"/>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703"/>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9144000" cy="5142895"/>
          </a:xfrm>
          <a:prstGeom prst="rect">
            <a:avLst/>
          </a:prstGeom>
        </p:spPr>
      </p:pic>
      <p:pic>
        <p:nvPicPr>
          <p:cNvPr id="7" name="图片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0" y="605"/>
            <a:ext cx="9144000" cy="3556096"/>
          </a:xfrm>
          <a:prstGeom prst="rect">
            <a:avLst/>
          </a:prstGeom>
        </p:spPr>
      </p:pic>
      <p:sp>
        <p:nvSpPr>
          <p:cNvPr id="4" name="标题 1"/>
          <p:cNvSpPr txBox="1">
            <a:spLocks/>
          </p:cNvSpPr>
          <p:nvPr/>
        </p:nvSpPr>
        <p:spPr>
          <a:xfrm>
            <a:off x="4843168" y="2543641"/>
            <a:ext cx="2535094" cy="53860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3500" b="1" dirty="0">
                <a:solidFill>
                  <a:schemeClr val="bg1"/>
                </a:solidFill>
                <a:latin typeface="微软雅黑" pitchFamily="34" charset="-122"/>
                <a:ea typeface="微软雅黑" pitchFamily="34" charset="-122"/>
              </a:rPr>
              <a:t>什么是吸毒</a:t>
            </a:r>
          </a:p>
        </p:txBody>
      </p:sp>
      <p:pic>
        <p:nvPicPr>
          <p:cNvPr id="6" name="图片 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563938" y="1545398"/>
            <a:ext cx="2535096" cy="2535096"/>
          </a:xfrm>
          <a:prstGeom prst="rect">
            <a:avLst/>
          </a:prstGeom>
        </p:spPr>
      </p:pic>
    </p:spTree>
    <p:extLst>
      <p:ext uri="{BB962C8B-B14F-4D97-AF65-F5344CB8AC3E}">
        <p14:creationId xmlns="" xmlns:p14="http://schemas.microsoft.com/office/powerpoint/2010/main" val="33561203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
        <p:nvSpPr>
          <p:cNvPr id="4" name="标题 1"/>
          <p:cNvSpPr txBox="1">
            <a:spLocks/>
          </p:cNvSpPr>
          <p:nvPr/>
        </p:nvSpPr>
        <p:spPr>
          <a:xfrm>
            <a:off x="725215" y="1829684"/>
            <a:ext cx="3058509" cy="309315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150000"/>
              </a:lnSpc>
            </a:pPr>
            <a:r>
              <a:rPr lang="zh-CN" altLang="en-US" sz="1200" b="1" dirty="0" smtClean="0">
                <a:solidFill>
                  <a:schemeClr val="bg1"/>
                </a:solidFill>
                <a:latin typeface="微软雅黑" pitchFamily="34" charset="-122"/>
                <a:ea typeface="微软雅黑" pitchFamily="34" charset="-122"/>
              </a:rPr>
              <a:t>       吸毒是指明知是毒品，仍然自愿吸食的行为，吸毒既包括非法吸食毒品的行为，也包括非法注射毒品的行为。我国将非法吸食、注射毒品的行为通称为吸毒，国际上通称为药物滥用。</a:t>
            </a:r>
            <a:endParaRPr lang="en-US" altLang="zh-CN" sz="1200" b="1" dirty="0" smtClean="0">
              <a:solidFill>
                <a:schemeClr val="bg1"/>
              </a:solidFill>
              <a:latin typeface="微软雅黑" pitchFamily="34" charset="-122"/>
              <a:ea typeface="微软雅黑" pitchFamily="34" charset="-122"/>
            </a:endParaRPr>
          </a:p>
          <a:p>
            <a:pPr algn="just">
              <a:lnSpc>
                <a:spcPct val="150000"/>
              </a:lnSpc>
            </a:pPr>
            <a:r>
              <a:rPr lang="en-US" altLang="zh-CN" sz="1200" b="1" dirty="0" smtClean="0">
                <a:solidFill>
                  <a:schemeClr val="bg1"/>
                </a:solidFill>
                <a:latin typeface="微软雅黑" pitchFamily="34" charset="-122"/>
                <a:ea typeface="微软雅黑" pitchFamily="34" charset="-122"/>
              </a:rPr>
              <a:t>        </a:t>
            </a:r>
            <a:r>
              <a:rPr lang="zh-CN" altLang="en-US" sz="1200" b="1" dirty="0" smtClean="0">
                <a:solidFill>
                  <a:schemeClr val="bg1"/>
                </a:solidFill>
                <a:latin typeface="微软雅黑" charset="-122"/>
                <a:ea typeface="微软雅黑" charset="-122"/>
              </a:rPr>
              <a:t>吸毒是指采取各种方式，使用一些具有依赖性潜力的物质，这种使用与医疗目的无关，其结果是滥用者对该物质产生依赖状态，迫使他们无止境地追求使用，由此造成健康损害并带来严重的社会、经济甚至政治问题。</a:t>
            </a:r>
            <a:endParaRPr lang="en-US" altLang="zh-CN" sz="1200" b="1" dirty="0" smtClean="0">
              <a:solidFill>
                <a:schemeClr val="bg1"/>
              </a:solidFill>
              <a:latin typeface="微软雅黑" pitchFamily="34" charset="-122"/>
              <a:ea typeface="微软雅黑" pitchFamily="34" charset="-122"/>
            </a:endParaRPr>
          </a:p>
          <a:p>
            <a:pPr>
              <a:lnSpc>
                <a:spcPct val="200000"/>
              </a:lnSpc>
            </a:pPr>
            <a:endParaRPr lang="zh-CN" altLang="en-US" sz="1050" b="1" dirty="0">
              <a:solidFill>
                <a:schemeClr val="bg1"/>
              </a:solidFill>
              <a:latin typeface="微软雅黑" pitchFamily="34" charset="-122"/>
              <a:ea typeface="微软雅黑" pitchFamily="34" charset="-122"/>
            </a:endParaRPr>
          </a:p>
        </p:txBody>
      </p:sp>
      <p:sp>
        <p:nvSpPr>
          <p:cNvPr id="7" name="标题 1"/>
          <p:cNvSpPr txBox="1">
            <a:spLocks/>
          </p:cNvSpPr>
          <p:nvPr/>
        </p:nvSpPr>
        <p:spPr>
          <a:xfrm>
            <a:off x="725215" y="1267395"/>
            <a:ext cx="1229709"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2800" b="1" dirty="0">
                <a:solidFill>
                  <a:schemeClr val="bg1"/>
                </a:solidFill>
                <a:latin typeface="微软雅黑" pitchFamily="34" charset="-122"/>
                <a:ea typeface="微软雅黑" pitchFamily="34" charset="-122"/>
              </a:rPr>
              <a:t>吸毒</a:t>
            </a:r>
          </a:p>
        </p:txBody>
      </p:sp>
      <p:cxnSp>
        <p:nvCxnSpPr>
          <p:cNvPr id="9" name="直接连接符 8"/>
          <p:cNvCxnSpPr/>
          <p:nvPr/>
        </p:nvCxnSpPr>
        <p:spPr>
          <a:xfrm>
            <a:off x="725215" y="1783979"/>
            <a:ext cx="29513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56803302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DE15F5DE-1271-4B44-86C3-967D93C7066F}"/>
              </a:ext>
            </a:extLst>
          </p:cNvPr>
          <p:cNvSpPr/>
          <p:nvPr/>
        </p:nvSpPr>
        <p:spPr>
          <a:xfrm>
            <a:off x="673076" y="2033410"/>
            <a:ext cx="8107443" cy="707630"/>
          </a:xfrm>
          <a:prstGeom prst="rect">
            <a:avLst/>
          </a:prstGeom>
        </p:spPr>
        <p:txBody>
          <a:bodyPr wrap="square" lIns="68580" tIns="34290" rIns="68580" bIns="34290">
            <a:spAutoFit/>
          </a:bodyPr>
          <a:lstStyle/>
          <a:p>
            <a:pPr indent="342900">
              <a:lnSpc>
                <a:spcPct val="150000"/>
              </a:lnSpc>
            </a:pPr>
            <a:r>
              <a:rPr lang="zh-CN" altLang="en-US" sz="1500" dirty="0" smtClean="0">
                <a:solidFill>
                  <a:schemeClr val="bg1"/>
                </a:solidFill>
                <a:latin typeface="黑体" panose="02010609060101010101" pitchFamily="49" charset="-122"/>
                <a:ea typeface="黑体" panose="02010609060101010101" pitchFamily="49" charset="-122"/>
              </a:rPr>
              <a:t>吸食</a:t>
            </a:r>
            <a:r>
              <a:rPr lang="zh-CN" altLang="en-US" sz="1500" dirty="0">
                <a:solidFill>
                  <a:schemeClr val="bg1"/>
                </a:solidFill>
                <a:latin typeface="黑体" panose="02010609060101010101" pitchFamily="49" charset="-122"/>
                <a:ea typeface="黑体" panose="02010609060101010101" pitchFamily="49" charset="-122"/>
              </a:rPr>
              <a:t>毒品的方式有口吸、鼻吸、口服、注射等多种方式，但因最初滥用毒品的方式为口鼻吸入，所以将滥用毒品的各种方式习惯统称为“吸毒”至今。</a:t>
            </a:r>
            <a:endParaRPr lang="en-US" altLang="zh-CN" sz="1500" dirty="0">
              <a:solidFill>
                <a:schemeClr val="bg1"/>
              </a:solidFill>
              <a:latin typeface="黑体" panose="02010609060101010101" pitchFamily="49" charset="-122"/>
              <a:ea typeface="黑体" panose="02010609060101010101" pitchFamily="49" charset="-122"/>
            </a:endParaRPr>
          </a:p>
        </p:txBody>
      </p:sp>
      <p:sp>
        <p:nvSpPr>
          <p:cNvPr id="6" name="标题 1"/>
          <p:cNvSpPr txBox="1">
            <a:spLocks/>
          </p:cNvSpPr>
          <p:nvPr/>
        </p:nvSpPr>
        <p:spPr>
          <a:xfrm>
            <a:off x="654877" y="1428141"/>
            <a:ext cx="1917501"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2800" b="1" dirty="0" smtClean="0">
                <a:solidFill>
                  <a:schemeClr val="bg1"/>
                </a:solidFill>
                <a:latin typeface="微软雅黑" pitchFamily="34" charset="-122"/>
                <a:ea typeface="微软雅黑" pitchFamily="34" charset="-122"/>
              </a:rPr>
              <a:t>吸毒的方式</a:t>
            </a:r>
            <a:endParaRPr lang="zh-CN" altLang="en-US" sz="2800" b="1" dirty="0">
              <a:solidFill>
                <a:schemeClr val="bg1"/>
              </a:solidFill>
              <a:latin typeface="微软雅黑" pitchFamily="34" charset="-122"/>
              <a:ea typeface="微软雅黑" pitchFamily="34" charset="-122"/>
            </a:endParaRPr>
          </a:p>
        </p:txBody>
      </p:sp>
      <p:cxnSp>
        <p:nvCxnSpPr>
          <p:cNvPr id="7" name="直接连接符 6"/>
          <p:cNvCxnSpPr/>
          <p:nvPr/>
        </p:nvCxnSpPr>
        <p:spPr>
          <a:xfrm>
            <a:off x="654877" y="1944725"/>
            <a:ext cx="29513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 xmlns:a16="http://schemas.microsoft.com/office/drawing/2014/main" id="{599FC6BE-B149-4F3A-A59B-FE5D0185550B}"/>
              </a:ext>
            </a:extLst>
          </p:cNvPr>
          <p:cNvPicPr>
            <a:picLocks noChangeAspect="1"/>
          </p:cNvPicPr>
          <p:nvPr/>
        </p:nvPicPr>
        <p:blipFill>
          <a:blip r:embed="rId2"/>
          <a:stretch>
            <a:fillRect/>
          </a:stretch>
        </p:blipFill>
        <p:spPr>
          <a:xfrm>
            <a:off x="819150" y="3247445"/>
            <a:ext cx="1693069" cy="1057275"/>
          </a:xfrm>
          <a:prstGeom prst="rect">
            <a:avLst/>
          </a:prstGeom>
        </p:spPr>
      </p:pic>
      <p:pic>
        <p:nvPicPr>
          <p:cNvPr id="9" name="Picture 5" descr="get">
            <a:extLst>
              <a:ext uri="{FF2B5EF4-FFF2-40B4-BE49-F238E27FC236}">
                <a16:creationId xmlns="" xmlns:a16="http://schemas.microsoft.com/office/drawing/2014/main" id="{2670DECD-6F09-4B50-86B6-828674665B1D}"/>
              </a:ext>
            </a:extLst>
          </p:cNvPr>
          <p:cNvPicPr>
            <a:picLocks noChangeAspect="1" noChangeArrowheads="1"/>
          </p:cNvPicPr>
          <p:nvPr/>
        </p:nvPicPr>
        <p:blipFill rotWithShape="1">
          <a:blip r:embed="rId3">
            <a:extLst>
              <a:ext uri="{28A0092B-C50C-407E-A947-70E740481C1C}">
                <a14:useLocalDpi xmlns="" xmlns:a14="http://schemas.microsoft.com/office/drawing/2010/main" val="0"/>
              </a:ext>
            </a:extLst>
          </a:blip>
          <a:srcRect t="28934" b="24326"/>
          <a:stretch/>
        </p:blipFill>
        <p:spPr bwMode="auto">
          <a:xfrm>
            <a:off x="2754245" y="3247445"/>
            <a:ext cx="1693069" cy="10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8" descr="get (1)">
            <a:extLst>
              <a:ext uri="{FF2B5EF4-FFF2-40B4-BE49-F238E27FC236}">
                <a16:creationId xmlns="" xmlns:a16="http://schemas.microsoft.com/office/drawing/2014/main" id="{DDAE39DB-FAEE-4B70-992C-75027206B33A}"/>
              </a:ext>
            </a:extLst>
          </p:cNvPr>
          <p:cNvPicPr>
            <a:picLocks noChangeAspect="1" noChangeArrowheads="1"/>
          </p:cNvPicPr>
          <p:nvPr/>
        </p:nvPicPr>
        <p:blipFill rotWithShape="1">
          <a:blip r:embed="rId4">
            <a:extLst>
              <a:ext uri="{28A0092B-C50C-407E-A947-70E740481C1C}">
                <a14:useLocalDpi xmlns="" xmlns:a14="http://schemas.microsoft.com/office/drawing/2010/main" val="0"/>
              </a:ext>
            </a:extLst>
          </a:blip>
          <a:srcRect t="28628" b="29219"/>
          <a:stretch/>
        </p:blipFill>
        <p:spPr bwMode="auto">
          <a:xfrm>
            <a:off x="6641964" y="3228397"/>
            <a:ext cx="1693069" cy="10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图片 10">
            <a:extLst>
              <a:ext uri="{FF2B5EF4-FFF2-40B4-BE49-F238E27FC236}">
                <a16:creationId xmlns="" xmlns:a16="http://schemas.microsoft.com/office/drawing/2014/main" id="{A8540927-FF2C-4071-87ED-60D857689CCD}"/>
              </a:ext>
            </a:extLst>
          </p:cNvPr>
          <p:cNvPicPr>
            <a:picLocks noChangeAspect="1"/>
          </p:cNvPicPr>
          <p:nvPr/>
        </p:nvPicPr>
        <p:blipFill>
          <a:blip r:embed="rId5"/>
          <a:stretch>
            <a:fillRect/>
          </a:stretch>
        </p:blipFill>
        <p:spPr>
          <a:xfrm>
            <a:off x="4719434" y="3228395"/>
            <a:ext cx="1693069" cy="1057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iterate type="wd">
                                    <p:tmPct val="2198"/>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962"/>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9144000" cy="5142895"/>
          </a:xfrm>
          <a:prstGeom prst="rect">
            <a:avLst/>
          </a:prstGeom>
        </p:spPr>
      </p:pic>
      <p:sp>
        <p:nvSpPr>
          <p:cNvPr id="5" name="标题 1"/>
          <p:cNvSpPr txBox="1">
            <a:spLocks/>
          </p:cNvSpPr>
          <p:nvPr/>
        </p:nvSpPr>
        <p:spPr>
          <a:xfrm>
            <a:off x="725215" y="1394197"/>
            <a:ext cx="2238702"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2800" b="1" dirty="0">
                <a:solidFill>
                  <a:schemeClr val="bg1"/>
                </a:solidFill>
                <a:latin typeface="微软雅黑" pitchFamily="34" charset="-122"/>
                <a:ea typeface="微软雅黑" pitchFamily="34" charset="-122"/>
              </a:rPr>
              <a:t>吸毒的代价</a:t>
            </a:r>
          </a:p>
        </p:txBody>
      </p:sp>
      <p:sp>
        <p:nvSpPr>
          <p:cNvPr id="4" name="标题 1"/>
          <p:cNvSpPr txBox="1">
            <a:spLocks/>
          </p:cNvSpPr>
          <p:nvPr/>
        </p:nvSpPr>
        <p:spPr>
          <a:xfrm>
            <a:off x="725215" y="2011680"/>
            <a:ext cx="5112877" cy="290848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50000"/>
              </a:lnSpc>
            </a:pPr>
            <a:r>
              <a:rPr lang="zh-CN" altLang="en-US" sz="1400" b="1" dirty="0" smtClean="0">
                <a:solidFill>
                  <a:schemeClr val="bg1"/>
                </a:solidFill>
                <a:latin typeface="微软雅黑" pitchFamily="34" charset="-122"/>
                <a:ea typeface="微软雅黑" pitchFamily="34" charset="-122"/>
              </a:rPr>
              <a:t>毒品</a:t>
            </a:r>
            <a:r>
              <a:rPr lang="zh-CN" altLang="en-US" sz="1400" b="1" dirty="0">
                <a:solidFill>
                  <a:schemeClr val="bg1"/>
                </a:solidFill>
                <a:latin typeface="微软雅黑" pitchFamily="34" charset="-122"/>
                <a:ea typeface="微软雅黑" pitchFamily="34" charset="-122"/>
              </a:rPr>
              <a:t>的主要危害在于它的成瘾性。任何人只要沾染上毒品，无一幸免地产生对毒品的双重依赖</a:t>
            </a:r>
            <a:r>
              <a:rPr lang="zh-CN" altLang="en-US" sz="1400" b="1" dirty="0" smtClean="0">
                <a:solidFill>
                  <a:schemeClr val="bg1"/>
                </a:solidFill>
                <a:latin typeface="微软雅黑" pitchFamily="34" charset="-122"/>
                <a:ea typeface="微软雅黑" pitchFamily="34" charset="-122"/>
              </a:rPr>
              <a:t>：</a:t>
            </a:r>
            <a:endParaRPr lang="en-US" altLang="zh-CN" sz="1400" b="1" dirty="0" smtClean="0">
              <a:solidFill>
                <a:schemeClr val="bg1"/>
              </a:solidFill>
              <a:latin typeface="微软雅黑" pitchFamily="34" charset="-122"/>
              <a:ea typeface="微软雅黑" pitchFamily="34" charset="-122"/>
            </a:endParaRPr>
          </a:p>
          <a:p>
            <a:pPr marL="228600" indent="-228600">
              <a:lnSpc>
                <a:spcPct val="150000"/>
              </a:lnSpc>
              <a:buAutoNum type="arabicPeriod"/>
            </a:pPr>
            <a:r>
              <a:rPr lang="zh-CN" altLang="en-US" sz="1400" b="1" dirty="0" smtClean="0">
                <a:solidFill>
                  <a:schemeClr val="bg1"/>
                </a:solidFill>
                <a:latin typeface="微软雅黑" pitchFamily="34" charset="-122"/>
                <a:ea typeface="微软雅黑" pitchFamily="34" charset="-122"/>
              </a:rPr>
              <a:t>吸毒者停止使用毒品后，会出现生理功能紊乱的反应，甚至造成致命的损伤，其痛苦之剧烈让人难以忍受，这种现象被称为</a:t>
            </a:r>
            <a:r>
              <a:rPr lang="zh-CN" altLang="en-US" sz="1400" b="1" dirty="0" smtClean="0">
                <a:solidFill>
                  <a:srgbClr val="FFFF00"/>
                </a:solidFill>
                <a:latin typeface="微软雅黑" pitchFamily="34" charset="-122"/>
                <a:ea typeface="微软雅黑" pitchFamily="34" charset="-122"/>
              </a:rPr>
              <a:t>生理依赖。</a:t>
            </a:r>
            <a:endParaRPr lang="en-US" altLang="zh-CN" sz="1400" b="1" dirty="0" smtClean="0">
              <a:solidFill>
                <a:srgbClr val="FFFF00"/>
              </a:solidFill>
              <a:latin typeface="微软雅黑" pitchFamily="34" charset="-122"/>
              <a:ea typeface="微软雅黑" pitchFamily="34" charset="-122"/>
            </a:endParaRPr>
          </a:p>
          <a:p>
            <a:pPr marL="228600" indent="-228600">
              <a:lnSpc>
                <a:spcPct val="150000"/>
              </a:lnSpc>
              <a:buFontTx/>
              <a:buAutoNum type="arabicPeriod"/>
            </a:pPr>
            <a:r>
              <a:rPr lang="zh-CN" altLang="en-US" sz="1400" b="1" dirty="0" smtClean="0">
                <a:solidFill>
                  <a:schemeClr val="bg1"/>
                </a:solidFill>
                <a:latin typeface="微软雅黑" pitchFamily="34" charset="-122"/>
                <a:ea typeface="微软雅黑" pitchFamily="34" charset="-122"/>
              </a:rPr>
              <a:t>吸食毒品后，使人产生一种欣快感，使吸毒者产生强烈的再次使用毒品的欲望，以期获得</a:t>
            </a:r>
            <a:r>
              <a:rPr lang="zh-CN" altLang="en-US" sz="1400" b="1" dirty="0" smtClean="0">
                <a:solidFill>
                  <a:schemeClr val="bg1"/>
                </a:solidFill>
                <a:latin typeface="微软雅黑" pitchFamily="34" charset="-122"/>
                <a:ea typeface="微软雅黑" pitchFamily="34" charset="-122"/>
              </a:rPr>
              <a:t>满足</a:t>
            </a:r>
            <a:r>
              <a:rPr lang="zh-CN" altLang="en-US" sz="1400" b="1" dirty="0" smtClean="0">
                <a:solidFill>
                  <a:schemeClr val="bg1"/>
                </a:solidFill>
                <a:latin typeface="微软雅黑" pitchFamily="34" charset="-122"/>
                <a:ea typeface="微软雅黑" pitchFamily="34" charset="-122"/>
              </a:rPr>
              <a:t>和避免难以忍受的痛苦，这种现象被称为</a:t>
            </a:r>
            <a:r>
              <a:rPr lang="zh-CN" altLang="en-US" sz="1400" b="1" dirty="0" smtClean="0">
                <a:solidFill>
                  <a:srgbClr val="FFFF00"/>
                </a:solidFill>
                <a:latin typeface="微软雅黑" pitchFamily="34" charset="-122"/>
                <a:ea typeface="微软雅黑" pitchFamily="34" charset="-122"/>
              </a:rPr>
              <a:t>心理依赖。</a:t>
            </a:r>
            <a:endParaRPr lang="en-US" altLang="zh-CN" sz="1400" b="1" dirty="0" smtClean="0">
              <a:solidFill>
                <a:srgbClr val="FFFF00"/>
              </a:solidFill>
              <a:latin typeface="微软雅黑" pitchFamily="34" charset="-122"/>
              <a:ea typeface="微软雅黑" pitchFamily="34" charset="-122"/>
            </a:endParaRPr>
          </a:p>
          <a:p>
            <a:pPr>
              <a:lnSpc>
                <a:spcPct val="150000"/>
              </a:lnSpc>
            </a:pPr>
            <a:endParaRPr lang="zh-CN" altLang="en-US" sz="1400" b="1" dirty="0">
              <a:solidFill>
                <a:schemeClr val="bg1"/>
              </a:solidFill>
              <a:latin typeface="微软雅黑" pitchFamily="34" charset="-122"/>
              <a:ea typeface="微软雅黑" pitchFamily="34" charset="-122"/>
            </a:endParaRPr>
          </a:p>
        </p:txBody>
      </p:sp>
      <p:cxnSp>
        <p:nvCxnSpPr>
          <p:cNvPr id="8" name="直接连接符 7"/>
          <p:cNvCxnSpPr/>
          <p:nvPr/>
        </p:nvCxnSpPr>
        <p:spPr>
          <a:xfrm>
            <a:off x="725215" y="1942311"/>
            <a:ext cx="407380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76335526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31"/>
          <p:cNvSpPr>
            <a:spLocks noChangeShapeType="1"/>
          </p:cNvSpPr>
          <p:nvPr/>
        </p:nvSpPr>
        <p:spPr bwMode="auto">
          <a:xfrm flipH="1">
            <a:off x="4000478" y="2493144"/>
            <a:ext cx="66522" cy="233511"/>
          </a:xfrm>
          <a:prstGeom prst="line">
            <a:avLst/>
          </a:prstGeom>
          <a:noFill/>
          <a:ln w="6350" cap="flat" cmpd="sng">
            <a:solidFill>
              <a:schemeClr val="bg1">
                <a:lumMod val="65000"/>
              </a:schemeClr>
            </a:solidFill>
            <a:prstDash val="dash"/>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128575">
              <a:defRPr/>
            </a:pPr>
            <a:endParaRPr lang="es-ES" sz="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Line 31"/>
          <p:cNvSpPr>
            <a:spLocks noChangeShapeType="1"/>
          </p:cNvSpPr>
          <p:nvPr/>
        </p:nvSpPr>
        <p:spPr bwMode="auto">
          <a:xfrm flipH="1">
            <a:off x="3466681" y="2213466"/>
            <a:ext cx="139770" cy="167994"/>
          </a:xfrm>
          <a:prstGeom prst="line">
            <a:avLst/>
          </a:prstGeom>
          <a:noFill/>
          <a:ln w="6350" cap="flat" cmpd="sng">
            <a:solidFill>
              <a:schemeClr val="bg1">
                <a:lumMod val="65000"/>
              </a:schemeClr>
            </a:solidFill>
            <a:prstDash val="dash"/>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128575">
              <a:defRPr/>
            </a:pPr>
            <a:endParaRPr lang="es-ES" sz="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Line 31"/>
          <p:cNvSpPr>
            <a:spLocks noChangeShapeType="1"/>
          </p:cNvSpPr>
          <p:nvPr/>
        </p:nvSpPr>
        <p:spPr bwMode="auto">
          <a:xfrm flipH="1">
            <a:off x="3205424" y="1793108"/>
            <a:ext cx="201734" cy="45719"/>
          </a:xfrm>
          <a:prstGeom prst="line">
            <a:avLst/>
          </a:prstGeom>
          <a:noFill/>
          <a:ln w="6350" cap="flat" cmpd="sng">
            <a:solidFill>
              <a:schemeClr val="bg1">
                <a:lumMod val="65000"/>
              </a:schemeClr>
            </a:solidFill>
            <a:prstDash val="dash"/>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128575">
              <a:defRPr/>
            </a:pPr>
            <a:endParaRPr lang="es-ES" sz="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AutoShape 18"/>
          <p:cNvSpPr>
            <a:spLocks/>
          </p:cNvSpPr>
          <p:nvPr/>
        </p:nvSpPr>
        <p:spPr bwMode="auto">
          <a:xfrm>
            <a:off x="3428561" y="1810915"/>
            <a:ext cx="259393" cy="436215"/>
          </a:xfrm>
          <a:custGeom>
            <a:avLst/>
            <a:gdLst>
              <a:gd name="T0" fmla="*/ 461169 w 21600"/>
              <a:gd name="T1" fmla="*/ 775494 h 21600"/>
              <a:gd name="T2" fmla="*/ 461169 w 21600"/>
              <a:gd name="T3" fmla="*/ 775494 h 21600"/>
              <a:gd name="T4" fmla="*/ 461169 w 21600"/>
              <a:gd name="T5" fmla="*/ 775494 h 21600"/>
              <a:gd name="T6" fmla="*/ 461169 w 21600"/>
              <a:gd name="T7" fmla="*/ 7754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2057" y="4474"/>
                  <a:pt x="5213" y="8744"/>
                  <a:pt x="9365" y="12671"/>
                </a:cubicBezTo>
                <a:cubicBezTo>
                  <a:pt x="12814" y="15934"/>
                  <a:pt x="16923" y="18932"/>
                  <a:pt x="21600" y="21599"/>
                </a:cubicBezTo>
              </a:path>
            </a:pathLst>
          </a:custGeom>
          <a:solidFill>
            <a:srgbClr val="FF0000"/>
          </a:solidFill>
          <a:ln w="101600" cap="flat" cmpd="sng">
            <a:solidFill>
              <a:srgbClr val="C00000"/>
            </a:solidFill>
            <a:prstDash val="solid"/>
            <a:miter lim="0"/>
            <a:headEnd type="oval" w="med" len="med"/>
            <a:tailEnd/>
          </a:ln>
          <a:effectLst/>
          <a:extLst/>
        </p:spPr>
        <p:txBody>
          <a:bodyPr lIns="0" tIns="0" rIns="0" bIns="0" anchor="ctr"/>
          <a:lstStyle/>
          <a:p>
            <a:pPr>
              <a:lnSpc>
                <a:spcPct val="120000"/>
              </a:lnSpc>
            </a:pPr>
            <a:endParaRPr lang="zh-CN" altLang="en-US" sz="18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6" name="组合 55"/>
          <p:cNvGrpSpPr/>
          <p:nvPr/>
        </p:nvGrpSpPr>
        <p:grpSpPr>
          <a:xfrm>
            <a:off x="2809986" y="1689480"/>
            <a:ext cx="321004" cy="321022"/>
            <a:chOff x="2568826" y="1649287"/>
            <a:chExt cx="321004" cy="321022"/>
          </a:xfrm>
        </p:grpSpPr>
        <p:sp>
          <p:nvSpPr>
            <p:cNvPr id="13" name="AutoShape 19"/>
            <p:cNvSpPr>
              <a:spLocks/>
            </p:cNvSpPr>
            <p:nvPr/>
          </p:nvSpPr>
          <p:spPr bwMode="auto">
            <a:xfrm>
              <a:off x="2568826" y="1649287"/>
              <a:ext cx="321004" cy="321022"/>
            </a:xfrm>
            <a:custGeom>
              <a:avLst/>
              <a:gdLst>
                <a:gd name="T0" fmla="*/ 570706 w 21600"/>
                <a:gd name="T1" fmla="*/ 570706 h 21600"/>
                <a:gd name="T2" fmla="*/ 570706 w 21600"/>
                <a:gd name="T3" fmla="*/ 570706 h 21600"/>
                <a:gd name="T4" fmla="*/ 570706 w 21600"/>
                <a:gd name="T5" fmla="*/ 570706 h 21600"/>
                <a:gd name="T6" fmla="*/ 570706 w 21600"/>
                <a:gd name="T7" fmla="*/ 5707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18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AutoShape 20"/>
            <p:cNvSpPr>
              <a:spLocks/>
            </p:cNvSpPr>
            <p:nvPr/>
          </p:nvSpPr>
          <p:spPr bwMode="auto">
            <a:xfrm>
              <a:off x="2617490" y="1694829"/>
              <a:ext cx="226802" cy="2268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FF0000"/>
            </a:solidFill>
            <a:ln>
              <a:noFill/>
            </a:ln>
            <a:effectLst/>
            <a:extLst/>
          </p:spPr>
          <p:txBody>
            <a:bodyPr lIns="0" tIns="0" rIns="0" bIns="0" anchor="ctr"/>
            <a:lstStyle/>
            <a:p>
              <a:pPr>
                <a:lnSpc>
                  <a:spcPct val="120000"/>
                </a:lnSpc>
                <a:defRPr/>
              </a:pPr>
              <a:endParaRPr lang="es-ES" sz="2400" dirty="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15" name="AutoShape 21"/>
            <p:cNvSpPr>
              <a:spLocks/>
            </p:cNvSpPr>
            <p:nvPr/>
          </p:nvSpPr>
          <p:spPr bwMode="auto">
            <a:xfrm>
              <a:off x="2615161" y="1712576"/>
              <a:ext cx="226997" cy="1823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20091" tIns="20091" rIns="20091" bIns="20091"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000" b="0" dirty="0">
                  <a:solidFill>
                    <a:schemeClr val="bg1"/>
                  </a:solidFill>
                  <a:latin typeface="Arial" panose="020B0604020202020204" pitchFamily="34" charset="0"/>
                  <a:ea typeface="微软雅黑" panose="020B0503020204020204" pitchFamily="34" charset="-122"/>
                  <a:sym typeface="Arial" panose="020B0604020202020204" pitchFamily="34" charset="0"/>
                </a:rPr>
                <a:t>01</a:t>
              </a:r>
              <a:endParaRPr lang="es-ES" altLang="zh-CN"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7" name="AutoShape 23"/>
          <p:cNvSpPr>
            <a:spLocks/>
          </p:cNvSpPr>
          <p:nvPr/>
        </p:nvSpPr>
        <p:spPr bwMode="auto">
          <a:xfrm>
            <a:off x="3663400" y="2220788"/>
            <a:ext cx="482177" cy="273695"/>
          </a:xfrm>
          <a:custGeom>
            <a:avLst/>
            <a:gdLst>
              <a:gd name="T0" fmla="*/ 857250 w 21600"/>
              <a:gd name="T1" fmla="*/ 486568 h 21600"/>
              <a:gd name="T2" fmla="*/ 857250 w 21600"/>
              <a:gd name="T3" fmla="*/ 486568 h 21600"/>
              <a:gd name="T4" fmla="*/ 857250 w 21600"/>
              <a:gd name="T5" fmla="*/ 486568 h 21600"/>
              <a:gd name="T6" fmla="*/ 857250 w 21600"/>
              <a:gd name="T7" fmla="*/ 48656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2952" y="5171"/>
                  <a:pt x="6281" y="9632"/>
                  <a:pt x="9898" y="13266"/>
                </a:cubicBezTo>
                <a:cubicBezTo>
                  <a:pt x="13569" y="16954"/>
                  <a:pt x="17505" y="19757"/>
                  <a:pt x="21600" y="21599"/>
                </a:cubicBezTo>
              </a:path>
            </a:pathLst>
          </a:custGeom>
          <a:solidFill>
            <a:srgbClr val="FF0000"/>
          </a:solidFill>
          <a:ln w="101600" cap="flat" cmpd="sng">
            <a:solidFill>
              <a:srgbClr val="C00000"/>
            </a:solidFill>
            <a:prstDash val="solid"/>
            <a:miter lim="0"/>
            <a:headEnd type="oval" w="med" len="med"/>
            <a:tailEnd/>
          </a:ln>
          <a:effectLst/>
          <a:extLst/>
        </p:spPr>
        <p:txBody>
          <a:bodyPr lIns="0" tIns="0" rIns="0" bIns="0" anchor="ctr"/>
          <a:lstStyle/>
          <a:p>
            <a:pPr>
              <a:lnSpc>
                <a:spcPct val="120000"/>
              </a:lnSpc>
            </a:pPr>
            <a:endParaRPr lang="zh-CN" altLang="en-US" sz="18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5" name="组合 54"/>
          <p:cNvGrpSpPr/>
          <p:nvPr/>
        </p:nvGrpSpPr>
        <p:grpSpPr>
          <a:xfrm>
            <a:off x="3070502" y="2368765"/>
            <a:ext cx="321451" cy="321022"/>
            <a:chOff x="2608278" y="2901328"/>
            <a:chExt cx="321451" cy="321022"/>
          </a:xfrm>
        </p:grpSpPr>
        <p:sp>
          <p:nvSpPr>
            <p:cNvPr id="18" name="AutoShape 24"/>
            <p:cNvSpPr>
              <a:spLocks/>
            </p:cNvSpPr>
            <p:nvPr/>
          </p:nvSpPr>
          <p:spPr bwMode="auto">
            <a:xfrm>
              <a:off x="2608278" y="2901328"/>
              <a:ext cx="321451" cy="321022"/>
            </a:xfrm>
            <a:custGeom>
              <a:avLst/>
              <a:gdLst>
                <a:gd name="T0" fmla="*/ 571500 w 21600"/>
                <a:gd name="T1" fmla="*/ 570707 h 21600"/>
                <a:gd name="T2" fmla="*/ 571500 w 21600"/>
                <a:gd name="T3" fmla="*/ 570707 h 21600"/>
                <a:gd name="T4" fmla="*/ 571500 w 21600"/>
                <a:gd name="T5" fmla="*/ 570707 h 21600"/>
                <a:gd name="T6" fmla="*/ 571500 w 21600"/>
                <a:gd name="T7" fmla="*/ 5707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18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AutoShape 25"/>
            <p:cNvSpPr>
              <a:spLocks/>
            </p:cNvSpPr>
            <p:nvPr/>
          </p:nvSpPr>
          <p:spPr bwMode="auto">
            <a:xfrm>
              <a:off x="2657834" y="2946867"/>
              <a:ext cx="226802" cy="2272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FF0000"/>
            </a:solidFill>
            <a:ln>
              <a:noFill/>
            </a:ln>
            <a:effectLst/>
            <a:extLst/>
          </p:spPr>
          <p:txBody>
            <a:bodyPr lIns="0" tIns="0" rIns="0" bIns="0" anchor="ctr"/>
            <a:lstStyle/>
            <a:p>
              <a:pPr>
                <a:lnSpc>
                  <a:spcPct val="120000"/>
                </a:lnSpc>
                <a:defRPr/>
              </a:pPr>
              <a:endParaRPr lang="es-ES" sz="2400" dirty="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21" name="AutoShape 27"/>
            <p:cNvSpPr>
              <a:spLocks/>
            </p:cNvSpPr>
            <p:nvPr/>
          </p:nvSpPr>
          <p:spPr bwMode="auto">
            <a:xfrm>
              <a:off x="2658630" y="2962382"/>
              <a:ext cx="226997" cy="1823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20091" tIns="20091" rIns="20091" bIns="20091"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000" b="0" dirty="0">
                  <a:solidFill>
                    <a:schemeClr val="bg1"/>
                  </a:solidFill>
                  <a:latin typeface="Arial" panose="020B0604020202020204" pitchFamily="34" charset="0"/>
                  <a:ea typeface="微软雅黑" panose="020B0503020204020204" pitchFamily="34" charset="-122"/>
                  <a:sym typeface="Arial" panose="020B0604020202020204" pitchFamily="34" charset="0"/>
                </a:rPr>
                <a:t>02</a:t>
              </a:r>
              <a:endParaRPr lang="es-ES" altLang="zh-CN"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2" name="AutoShape 28"/>
          <p:cNvSpPr>
            <a:spLocks/>
          </p:cNvSpPr>
          <p:nvPr/>
        </p:nvSpPr>
        <p:spPr bwMode="auto">
          <a:xfrm>
            <a:off x="4070125" y="2473944"/>
            <a:ext cx="562093" cy="48220"/>
          </a:xfrm>
          <a:custGeom>
            <a:avLst/>
            <a:gdLst>
              <a:gd name="T0" fmla="*/ 999331 w 21600"/>
              <a:gd name="T1" fmla="*/ 85721 h 21275"/>
              <a:gd name="T2" fmla="*/ 999331 w 21600"/>
              <a:gd name="T3" fmla="*/ 85721 h 21275"/>
              <a:gd name="T4" fmla="*/ 999331 w 21600"/>
              <a:gd name="T5" fmla="*/ 85721 h 21275"/>
              <a:gd name="T6" fmla="*/ 999331 w 21600"/>
              <a:gd name="T7" fmla="*/ 85721 h 212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275">
                <a:moveTo>
                  <a:pt x="0" y="0"/>
                </a:moveTo>
                <a:cubicBezTo>
                  <a:pt x="3775" y="13687"/>
                  <a:pt x="7706" y="20851"/>
                  <a:pt x="11664" y="21257"/>
                </a:cubicBezTo>
                <a:cubicBezTo>
                  <a:pt x="15012" y="21599"/>
                  <a:pt x="18350" y="17101"/>
                  <a:pt x="21600" y="7866"/>
                </a:cubicBezTo>
              </a:path>
            </a:pathLst>
          </a:custGeom>
          <a:solidFill>
            <a:srgbClr val="FF0000"/>
          </a:solidFill>
          <a:ln w="101600" cap="flat" cmpd="sng">
            <a:solidFill>
              <a:srgbClr val="C00000"/>
            </a:solidFill>
            <a:prstDash val="solid"/>
            <a:miter lim="0"/>
            <a:headEnd type="oval" w="med" len="med"/>
            <a:tailEnd/>
          </a:ln>
          <a:effectLst/>
          <a:extLst/>
        </p:spPr>
        <p:txBody>
          <a:bodyPr lIns="0" tIns="0" rIns="0" bIns="0" anchor="ctr"/>
          <a:lstStyle/>
          <a:p>
            <a:pPr>
              <a:lnSpc>
                <a:spcPct val="120000"/>
              </a:lnSpc>
            </a:pPr>
            <a:endParaRPr lang="zh-CN" altLang="en-US" sz="18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AutoShape 29"/>
          <p:cNvSpPr>
            <a:spLocks/>
          </p:cNvSpPr>
          <p:nvPr/>
        </p:nvSpPr>
        <p:spPr bwMode="auto">
          <a:xfrm>
            <a:off x="3783497" y="2799432"/>
            <a:ext cx="321004" cy="321469"/>
          </a:xfrm>
          <a:custGeom>
            <a:avLst/>
            <a:gdLst>
              <a:gd name="T0" fmla="*/ 570706 w 21600"/>
              <a:gd name="T1" fmla="*/ 571500 h 21600"/>
              <a:gd name="T2" fmla="*/ 570706 w 21600"/>
              <a:gd name="T3" fmla="*/ 571500 h 21600"/>
              <a:gd name="T4" fmla="*/ 570706 w 21600"/>
              <a:gd name="T5" fmla="*/ 571500 h 21600"/>
              <a:gd name="T6" fmla="*/ 570706 w 21600"/>
              <a:gd name="T7" fmla="*/ 5715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18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AutoShape 30"/>
          <p:cNvSpPr>
            <a:spLocks/>
          </p:cNvSpPr>
          <p:nvPr/>
        </p:nvSpPr>
        <p:spPr bwMode="auto">
          <a:xfrm>
            <a:off x="3831715" y="2844973"/>
            <a:ext cx="226802" cy="2268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FF0000"/>
          </a:solidFill>
          <a:ln>
            <a:noFill/>
          </a:ln>
          <a:effectLst/>
          <a:extLst/>
        </p:spPr>
        <p:txBody>
          <a:bodyPr lIns="0" tIns="0" rIns="0" bIns="0" anchor="ctr"/>
          <a:lstStyle/>
          <a:p>
            <a:pPr>
              <a:lnSpc>
                <a:spcPct val="120000"/>
              </a:lnSpc>
              <a:defRPr/>
            </a:pPr>
            <a:endParaRPr lang="es-ES" sz="2400" dirty="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26" name="AutoShape 32"/>
          <p:cNvSpPr>
            <a:spLocks/>
          </p:cNvSpPr>
          <p:nvPr/>
        </p:nvSpPr>
        <p:spPr bwMode="auto">
          <a:xfrm>
            <a:off x="3858350" y="2864699"/>
            <a:ext cx="180673" cy="1702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20091" tIns="20091" rIns="20091" bIns="20091"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000" b="0" dirty="0">
                <a:solidFill>
                  <a:schemeClr val="bg1"/>
                </a:solidFill>
                <a:latin typeface="Arial" panose="020B0604020202020204" pitchFamily="34" charset="0"/>
                <a:ea typeface="微软雅黑" panose="020B0503020204020204" pitchFamily="34" charset="-122"/>
                <a:sym typeface="Arial" panose="020B0604020202020204" pitchFamily="34" charset="0"/>
              </a:rPr>
              <a:t>03</a:t>
            </a:r>
            <a:endParaRPr lang="es-ES" altLang="zh-CN"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AutoShape 34"/>
          <p:cNvSpPr>
            <a:spLocks/>
          </p:cNvSpPr>
          <p:nvPr/>
        </p:nvSpPr>
        <p:spPr bwMode="auto">
          <a:xfrm>
            <a:off x="4577303" y="2799432"/>
            <a:ext cx="321004" cy="321469"/>
          </a:xfrm>
          <a:custGeom>
            <a:avLst/>
            <a:gdLst>
              <a:gd name="T0" fmla="*/ 570706 w 21600"/>
              <a:gd name="T1" fmla="*/ 571500 h 21600"/>
              <a:gd name="T2" fmla="*/ 570706 w 21600"/>
              <a:gd name="T3" fmla="*/ 571500 h 21600"/>
              <a:gd name="T4" fmla="*/ 570706 w 21600"/>
              <a:gd name="T5" fmla="*/ 571500 h 21600"/>
              <a:gd name="T6" fmla="*/ 570706 w 21600"/>
              <a:gd name="T7" fmla="*/ 5715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18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AutoShape 35"/>
          <p:cNvSpPr>
            <a:spLocks/>
          </p:cNvSpPr>
          <p:nvPr/>
        </p:nvSpPr>
        <p:spPr bwMode="auto">
          <a:xfrm>
            <a:off x="4625966" y="2844973"/>
            <a:ext cx="226802" cy="2268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FF0000"/>
          </a:solidFill>
          <a:ln>
            <a:noFill/>
          </a:ln>
          <a:effectLst/>
          <a:extLst/>
        </p:spPr>
        <p:txBody>
          <a:bodyPr lIns="0" tIns="0" rIns="0" bIns="0" anchor="ctr"/>
          <a:lstStyle/>
          <a:p>
            <a:pPr>
              <a:lnSpc>
                <a:spcPct val="120000"/>
              </a:lnSpc>
              <a:defRPr/>
            </a:pPr>
            <a:endParaRPr lang="es-ES" sz="2400" dirty="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29" name="Line 36"/>
          <p:cNvSpPr>
            <a:spLocks noChangeShapeType="1"/>
          </p:cNvSpPr>
          <p:nvPr/>
        </p:nvSpPr>
        <p:spPr bwMode="auto">
          <a:xfrm>
            <a:off x="4593823" y="2493144"/>
            <a:ext cx="66969" cy="233511"/>
          </a:xfrm>
          <a:prstGeom prst="line">
            <a:avLst/>
          </a:prstGeom>
          <a:noFill/>
          <a:ln w="6350" cap="flat" cmpd="sng">
            <a:solidFill>
              <a:schemeClr val="bg1">
                <a:lumMod val="65000"/>
              </a:schemeClr>
            </a:solidFill>
            <a:prstDash val="dash"/>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128575">
              <a:defRPr/>
            </a:pPr>
            <a:endParaRPr lang="es-ES" sz="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AutoShape 37"/>
          <p:cNvSpPr>
            <a:spLocks/>
          </p:cNvSpPr>
          <p:nvPr/>
        </p:nvSpPr>
        <p:spPr bwMode="auto">
          <a:xfrm>
            <a:off x="4571846" y="2835252"/>
            <a:ext cx="338169" cy="2065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20091" tIns="20091" rIns="20091" bIns="20091"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000" b="0" dirty="0">
                <a:solidFill>
                  <a:schemeClr val="bg1"/>
                </a:solidFill>
                <a:latin typeface="Arial" panose="020B0604020202020204" pitchFamily="34" charset="0"/>
                <a:ea typeface="微软雅黑" panose="020B0503020204020204" pitchFamily="34" charset="-122"/>
                <a:sym typeface="Arial" panose="020B0604020202020204" pitchFamily="34" charset="0"/>
              </a:rPr>
              <a:t>04</a:t>
            </a:r>
            <a:endParaRPr lang="es-ES" altLang="zh-CN"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AutoShape 39"/>
          <p:cNvSpPr>
            <a:spLocks/>
          </p:cNvSpPr>
          <p:nvPr/>
        </p:nvSpPr>
        <p:spPr bwMode="auto">
          <a:xfrm>
            <a:off x="5180917" y="2502966"/>
            <a:ext cx="321004" cy="321022"/>
          </a:xfrm>
          <a:custGeom>
            <a:avLst/>
            <a:gdLst>
              <a:gd name="T0" fmla="*/ 570706 w 21600"/>
              <a:gd name="T1" fmla="*/ 570706 h 21600"/>
              <a:gd name="T2" fmla="*/ 570706 w 21600"/>
              <a:gd name="T3" fmla="*/ 570706 h 21600"/>
              <a:gd name="T4" fmla="*/ 570706 w 21600"/>
              <a:gd name="T5" fmla="*/ 570706 h 21600"/>
              <a:gd name="T6" fmla="*/ 570706 w 21600"/>
              <a:gd name="T7" fmla="*/ 5707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chemeClr val="bg2"/>
          </a:solidFill>
          <a:ln>
            <a:noFill/>
          </a:ln>
          <a:effectLst/>
          <a:extLst/>
        </p:spPr>
        <p:txBody>
          <a:bodyPr lIns="0" tIns="0" rIns="0" bIns="0" anchor="ctr"/>
          <a:lstStyle/>
          <a:p>
            <a:pPr>
              <a:lnSpc>
                <a:spcPct val="120000"/>
              </a:lnSpc>
            </a:pPr>
            <a:endParaRPr lang="zh-CN" altLang="en-US" sz="18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AutoShape 40"/>
          <p:cNvSpPr>
            <a:spLocks/>
          </p:cNvSpPr>
          <p:nvPr/>
        </p:nvSpPr>
        <p:spPr bwMode="auto">
          <a:xfrm>
            <a:off x="5226990" y="2549345"/>
            <a:ext cx="226802" cy="2272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FF0000"/>
          </a:solidFill>
          <a:ln>
            <a:noFill/>
          </a:ln>
          <a:effectLst/>
          <a:extLst/>
        </p:spPr>
        <p:txBody>
          <a:bodyPr lIns="0" tIns="0" rIns="0" bIns="0" anchor="ctr"/>
          <a:lstStyle/>
          <a:p>
            <a:pPr>
              <a:lnSpc>
                <a:spcPct val="120000"/>
              </a:lnSpc>
              <a:defRPr/>
            </a:pPr>
            <a:endParaRPr lang="es-ES" sz="2400" dirty="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33" name="Line 41"/>
          <p:cNvSpPr>
            <a:spLocks noChangeShapeType="1"/>
          </p:cNvSpPr>
          <p:nvPr/>
        </p:nvSpPr>
        <p:spPr bwMode="auto">
          <a:xfrm>
            <a:off x="4998761" y="2337766"/>
            <a:ext cx="172780" cy="172790"/>
          </a:xfrm>
          <a:prstGeom prst="line">
            <a:avLst/>
          </a:prstGeom>
          <a:noFill/>
          <a:ln w="6350" cap="flat" cmpd="sng">
            <a:solidFill>
              <a:schemeClr val="bg1">
                <a:lumMod val="65000"/>
              </a:schemeClr>
            </a:solidFill>
            <a:prstDash val="dash"/>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128575">
              <a:defRPr/>
            </a:pPr>
            <a:endParaRPr lang="es-ES" sz="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AutoShape 42"/>
          <p:cNvSpPr>
            <a:spLocks/>
          </p:cNvSpPr>
          <p:nvPr/>
        </p:nvSpPr>
        <p:spPr bwMode="auto">
          <a:xfrm>
            <a:off x="5227251" y="2566255"/>
            <a:ext cx="226997" cy="1823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20091" tIns="20091" rIns="20091" bIns="20091"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000" b="0" dirty="0">
                <a:solidFill>
                  <a:schemeClr val="bg1"/>
                </a:solidFill>
                <a:latin typeface="Arial" panose="020B0604020202020204" pitchFamily="34" charset="0"/>
                <a:ea typeface="微软雅黑" panose="020B0503020204020204" pitchFamily="34" charset="-122"/>
                <a:sym typeface="Arial" panose="020B0604020202020204" pitchFamily="34" charset="0"/>
              </a:rPr>
              <a:t>05</a:t>
            </a:r>
            <a:endParaRPr lang="es-ES" altLang="zh-CN"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AutoShape 44"/>
          <p:cNvSpPr>
            <a:spLocks/>
          </p:cNvSpPr>
          <p:nvPr/>
        </p:nvSpPr>
        <p:spPr bwMode="auto">
          <a:xfrm>
            <a:off x="5596571" y="1699294"/>
            <a:ext cx="321005" cy="321022"/>
          </a:xfrm>
          <a:custGeom>
            <a:avLst/>
            <a:gdLst>
              <a:gd name="T0" fmla="*/ 570707 w 21600"/>
              <a:gd name="T1" fmla="*/ 570706 h 21600"/>
              <a:gd name="T2" fmla="*/ 570707 w 21600"/>
              <a:gd name="T3" fmla="*/ 570706 h 21600"/>
              <a:gd name="T4" fmla="*/ 570707 w 21600"/>
              <a:gd name="T5" fmla="*/ 570706 h 21600"/>
              <a:gd name="T6" fmla="*/ 570707 w 21600"/>
              <a:gd name="T7" fmla="*/ 5707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18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AutoShape 45"/>
          <p:cNvSpPr>
            <a:spLocks/>
          </p:cNvSpPr>
          <p:nvPr/>
        </p:nvSpPr>
        <p:spPr bwMode="auto">
          <a:xfrm>
            <a:off x="5645234" y="1744835"/>
            <a:ext cx="226802" cy="2268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FF0000"/>
          </a:solidFill>
          <a:ln>
            <a:noFill/>
          </a:ln>
          <a:effectLst/>
          <a:extLst/>
        </p:spPr>
        <p:txBody>
          <a:bodyPr lIns="0" tIns="0" rIns="0" bIns="0" anchor="ctr"/>
          <a:lstStyle/>
          <a:p>
            <a:pPr>
              <a:lnSpc>
                <a:spcPct val="120000"/>
              </a:lnSpc>
              <a:defRPr/>
            </a:pPr>
            <a:endParaRPr lang="es-ES" sz="2400" dirty="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37" name="AutoShape 46"/>
          <p:cNvSpPr>
            <a:spLocks/>
          </p:cNvSpPr>
          <p:nvPr/>
        </p:nvSpPr>
        <p:spPr bwMode="auto">
          <a:xfrm>
            <a:off x="5642905" y="1762582"/>
            <a:ext cx="226997" cy="1823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20091" tIns="20091" rIns="20091" bIns="20091"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000" b="0" dirty="0">
                <a:solidFill>
                  <a:schemeClr val="bg1"/>
                </a:solidFill>
                <a:latin typeface="Arial" panose="020B0604020202020204" pitchFamily="34" charset="0"/>
                <a:ea typeface="微软雅黑" panose="020B0503020204020204" pitchFamily="34" charset="-122"/>
                <a:sym typeface="Arial" panose="020B0604020202020204" pitchFamily="34" charset="0"/>
              </a:rPr>
              <a:t>06</a:t>
            </a:r>
            <a:endParaRPr lang="es-ES" altLang="zh-CN"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Line 47"/>
          <p:cNvSpPr>
            <a:spLocks noChangeShapeType="1"/>
          </p:cNvSpPr>
          <p:nvPr/>
        </p:nvSpPr>
        <p:spPr bwMode="auto">
          <a:xfrm>
            <a:off x="5318427" y="1850205"/>
            <a:ext cx="212068" cy="0"/>
          </a:xfrm>
          <a:prstGeom prst="line">
            <a:avLst/>
          </a:prstGeom>
          <a:noFill/>
          <a:ln w="6350" cap="flat" cmpd="sng">
            <a:solidFill>
              <a:schemeClr val="bg1">
                <a:lumMod val="65000"/>
              </a:schemeClr>
            </a:solidFill>
            <a:prstDash val="dash"/>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128575">
              <a:defRPr/>
            </a:pPr>
            <a:endParaRPr lang="es-ES" sz="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AutoShape 33"/>
          <p:cNvSpPr>
            <a:spLocks/>
          </p:cNvSpPr>
          <p:nvPr/>
        </p:nvSpPr>
        <p:spPr bwMode="auto">
          <a:xfrm rot="10627777" flipV="1">
            <a:off x="4588019" y="2236862"/>
            <a:ext cx="491552" cy="250478"/>
          </a:xfrm>
          <a:custGeom>
            <a:avLst/>
            <a:gdLst>
              <a:gd name="T0" fmla="*/ 873919 w 21600"/>
              <a:gd name="T1" fmla="*/ 445293 h 21600"/>
              <a:gd name="T2" fmla="*/ 873919 w 21600"/>
              <a:gd name="T3" fmla="*/ 445293 h 21600"/>
              <a:gd name="T4" fmla="*/ 873919 w 21600"/>
              <a:gd name="T5" fmla="*/ 445293 h 21600"/>
              <a:gd name="T6" fmla="*/ 873919 w 21600"/>
              <a:gd name="T7" fmla="*/ 44529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2132" y="3949"/>
                  <a:pt x="4452" y="7455"/>
                  <a:pt x="6927" y="10463"/>
                </a:cubicBezTo>
                <a:cubicBezTo>
                  <a:pt x="11450" y="15964"/>
                  <a:pt x="16422" y="19738"/>
                  <a:pt x="21599" y="21600"/>
                </a:cubicBezTo>
              </a:path>
            </a:pathLst>
          </a:custGeom>
          <a:solidFill>
            <a:srgbClr val="FF0000"/>
          </a:solidFill>
          <a:ln w="101600" cap="flat" cmpd="sng">
            <a:solidFill>
              <a:srgbClr val="C00000"/>
            </a:solidFill>
            <a:prstDash val="solid"/>
            <a:miter lim="0"/>
            <a:headEnd/>
            <a:tailEnd type="oval" w="med" len="med"/>
          </a:ln>
          <a:effectLst/>
          <a:extLst/>
        </p:spPr>
        <p:txBody>
          <a:bodyPr lIns="0" tIns="0" rIns="0" bIns="0" anchor="ctr"/>
          <a:lstStyle/>
          <a:p>
            <a:pPr>
              <a:lnSpc>
                <a:spcPct val="120000"/>
              </a:lnSpc>
            </a:pPr>
            <a:endParaRPr lang="zh-CN" altLang="en-US" sz="18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AutoShape 38"/>
          <p:cNvSpPr>
            <a:spLocks/>
          </p:cNvSpPr>
          <p:nvPr/>
        </p:nvSpPr>
        <p:spPr bwMode="auto">
          <a:xfrm rot="172778" flipH="1">
            <a:off x="4982243" y="1839043"/>
            <a:ext cx="308057" cy="485775"/>
          </a:xfrm>
          <a:custGeom>
            <a:avLst/>
            <a:gdLst>
              <a:gd name="T0" fmla="*/ 547688 w 21600"/>
              <a:gd name="T1" fmla="*/ 863600 h 21600"/>
              <a:gd name="T2" fmla="*/ 547688 w 21600"/>
              <a:gd name="T3" fmla="*/ 863600 h 21600"/>
              <a:gd name="T4" fmla="*/ 547688 w 21600"/>
              <a:gd name="T5" fmla="*/ 863600 h 21600"/>
              <a:gd name="T6" fmla="*/ 547688 w 21600"/>
              <a:gd name="T7" fmla="*/ 8636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1541" y="4059"/>
                  <a:pt x="4096" y="7943"/>
                  <a:pt x="7570" y="11508"/>
                </a:cubicBezTo>
                <a:cubicBezTo>
                  <a:pt x="11303" y="15340"/>
                  <a:pt x="16046" y="18752"/>
                  <a:pt x="21599" y="21600"/>
                </a:cubicBezTo>
              </a:path>
            </a:pathLst>
          </a:custGeom>
          <a:solidFill>
            <a:srgbClr val="FF0000"/>
          </a:solidFill>
          <a:ln w="101600" cap="flat" cmpd="sng">
            <a:solidFill>
              <a:srgbClr val="C00000"/>
            </a:solidFill>
            <a:prstDash val="solid"/>
            <a:miter lim="0"/>
            <a:headEnd/>
            <a:tailEnd type="oval" w="med" len="med"/>
          </a:ln>
          <a:effectLst/>
          <a:extLst/>
        </p:spPr>
        <p:txBody>
          <a:bodyPr lIns="0" tIns="0" rIns="0" bIns="0" anchor="ctr"/>
          <a:lstStyle/>
          <a:p>
            <a:pPr>
              <a:lnSpc>
                <a:spcPct val="120000"/>
              </a:lnSpc>
            </a:pPr>
            <a:endParaRPr lang="zh-CN" altLang="en-US" sz="18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AutoShape 43"/>
          <p:cNvSpPr>
            <a:spLocks/>
          </p:cNvSpPr>
          <p:nvPr/>
        </p:nvSpPr>
        <p:spPr bwMode="auto">
          <a:xfrm>
            <a:off x="5205156" y="1739469"/>
            <a:ext cx="194300" cy="19431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p:spPr>
        <p:txBody>
          <a:bodyPr lIns="0" tIns="0" rIns="0" bIns="0" anchor="ctr"/>
          <a:lstStyle/>
          <a:p>
            <a:pPr>
              <a:lnSpc>
                <a:spcPct val="120000"/>
              </a:lnSpc>
              <a:defRPr/>
            </a:pPr>
            <a:endParaRPr lang="es-ES" sz="2400" dirty="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42" name="TextBox 115"/>
          <p:cNvSpPr txBox="1"/>
          <p:nvPr/>
        </p:nvSpPr>
        <p:spPr>
          <a:xfrm>
            <a:off x="2773345" y="805921"/>
            <a:ext cx="3125037" cy="804321"/>
          </a:xfrm>
          <a:prstGeom prst="rect">
            <a:avLst/>
          </a:prstGeom>
          <a:noFill/>
        </p:spPr>
        <p:txBody>
          <a:bodyPr wrap="square" lIns="65023" tIns="32511" rIns="65023" bIns="32511" rtlCol="0">
            <a:spAutoFit/>
          </a:bodyPr>
          <a:lstStyle/>
          <a:p>
            <a:pPr algn="ctr">
              <a:defRPr/>
            </a:pPr>
            <a:r>
              <a:rPr lang="zh-CN" altLang="en-US" sz="2400" b="1" dirty="0">
                <a:solidFill>
                  <a:schemeClr val="bg1"/>
                </a:solidFill>
                <a:latin typeface="黑体" panose="02010609060101010101" pitchFamily="49" charset="-122"/>
                <a:ea typeface="黑体" panose="02010609060101010101" pitchFamily="49" charset="-122"/>
              </a:rPr>
              <a:t>导致吸毒的原因主要有哪些</a:t>
            </a:r>
            <a:r>
              <a:rPr lang="en-US" altLang="zh-CN" sz="2400" b="1" dirty="0">
                <a:solidFill>
                  <a:schemeClr val="bg1"/>
                </a:solidFill>
                <a:latin typeface="黑体" panose="02010609060101010101" pitchFamily="49" charset="-122"/>
                <a:ea typeface="黑体" panose="02010609060101010101" pitchFamily="49" charset="-122"/>
              </a:rPr>
              <a:t>?</a:t>
            </a:r>
          </a:p>
        </p:txBody>
      </p:sp>
      <p:sp>
        <p:nvSpPr>
          <p:cNvPr id="43" name="TextBox 107"/>
          <p:cNvSpPr txBox="1"/>
          <p:nvPr/>
        </p:nvSpPr>
        <p:spPr>
          <a:xfrm>
            <a:off x="773724" y="1682592"/>
            <a:ext cx="1737840" cy="259657"/>
          </a:xfrm>
          <a:prstGeom prst="rect">
            <a:avLst/>
          </a:prstGeom>
          <a:noFill/>
        </p:spPr>
        <p:txBody>
          <a:bodyPr wrap="square" lIns="51408" tIns="25703" rIns="51408" bIns="25703" rtlCol="0">
            <a:spAutoFit/>
          </a:bodyPr>
          <a:lstStyle/>
          <a:p>
            <a:pPr algn="r">
              <a:defRPr/>
            </a:pPr>
            <a:r>
              <a:rPr lang="zh-CN" altLang="en-US" noProof="1">
                <a:solidFill>
                  <a:schemeClr val="bg1"/>
                </a:solidFill>
                <a:latin typeface="Adobe 黑体 Std R" panose="020B0400000000000000" pitchFamily="34" charset="-122"/>
                <a:ea typeface="Adobe 黑体 Std R" panose="020B0400000000000000" pitchFamily="34" charset="-122"/>
                <a:cs typeface="+mn-ea"/>
              </a:rPr>
              <a:t>好奇心驱使</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sp>
        <p:nvSpPr>
          <p:cNvPr id="44" name="TextBox 111"/>
          <p:cNvSpPr txBox="1"/>
          <p:nvPr/>
        </p:nvSpPr>
        <p:spPr>
          <a:xfrm>
            <a:off x="281353" y="1910924"/>
            <a:ext cx="2214597" cy="667461"/>
          </a:xfrm>
          <a:prstGeom prst="rect">
            <a:avLst/>
          </a:prstGeom>
          <a:noFill/>
        </p:spPr>
        <p:txBody>
          <a:bodyPr wrap="square" lIns="51408" tIns="25703" rIns="51408" bIns="25703" rtlCol="0">
            <a:spAutoFit/>
          </a:bodyPr>
          <a:lstStyle/>
          <a:p>
            <a:pPr algn="just"/>
            <a:r>
              <a:rPr lang="zh-CN" altLang="en-US" sz="1000" noProof="1" smtClean="0">
                <a:solidFill>
                  <a:schemeClr val="bg1"/>
                </a:solidFill>
                <a:latin typeface="仿宋" panose="02010609060101010101" charset="-122"/>
                <a:ea typeface="仿宋" panose="02010609060101010101" charset="-122"/>
                <a:cs typeface="+mn-ea"/>
              </a:rPr>
              <a:t>据调查，第一位原因</a:t>
            </a:r>
            <a:r>
              <a:rPr lang="zh-CN" altLang="en-US" sz="1000" noProof="1">
                <a:solidFill>
                  <a:schemeClr val="bg1"/>
                </a:solidFill>
                <a:latin typeface="仿宋" panose="02010609060101010101" charset="-122"/>
                <a:ea typeface="仿宋" panose="02010609060101010101" charset="-122"/>
                <a:cs typeface="+mn-ea"/>
              </a:rPr>
              <a:t>就是“体会感觉”、“抽着玩玩”、“试一试”、“尝新鲜”。这种“试一试”的念头往往就是走吸毒不归路的开端。</a:t>
            </a:r>
            <a:endParaRPr lang="zh-CN" altLang="en-US" sz="1000" noProof="1">
              <a:solidFill>
                <a:schemeClr val="bg1"/>
              </a:solidFill>
              <a:latin typeface="仿宋" panose="02010609060101010101" charset="-122"/>
              <a:ea typeface="仿宋" panose="02010609060101010101" charset="-122"/>
            </a:endParaRPr>
          </a:p>
        </p:txBody>
      </p:sp>
      <p:sp>
        <p:nvSpPr>
          <p:cNvPr id="45" name="TextBox 107"/>
          <p:cNvSpPr txBox="1"/>
          <p:nvPr/>
        </p:nvSpPr>
        <p:spPr>
          <a:xfrm>
            <a:off x="1673869" y="2859536"/>
            <a:ext cx="1220056" cy="259657"/>
          </a:xfrm>
          <a:prstGeom prst="rect">
            <a:avLst/>
          </a:prstGeom>
          <a:noFill/>
        </p:spPr>
        <p:txBody>
          <a:bodyPr wrap="square" lIns="51408" tIns="25703" rIns="51408" bIns="25703" rtlCol="0">
            <a:spAutoFit/>
          </a:bodyPr>
          <a:lstStyle/>
          <a:p>
            <a:pPr algn="r">
              <a:defRPr/>
            </a:pPr>
            <a:r>
              <a:rPr lang="zh-CN" altLang="en-US" dirty="0">
                <a:solidFill>
                  <a:schemeClr val="bg1"/>
                </a:solidFill>
                <a:latin typeface="Adobe 黑体 Std R" panose="020B0400000000000000" pitchFamily="34" charset="-122"/>
                <a:ea typeface="Adobe 黑体 Std R" panose="020B0400000000000000" pitchFamily="34" charset="-122"/>
              </a:rPr>
              <a:t>寻找刺激</a:t>
            </a:r>
          </a:p>
        </p:txBody>
      </p:sp>
      <p:sp>
        <p:nvSpPr>
          <p:cNvPr id="46" name="TextBox 111"/>
          <p:cNvSpPr txBox="1"/>
          <p:nvPr/>
        </p:nvSpPr>
        <p:spPr>
          <a:xfrm>
            <a:off x="683288" y="3087869"/>
            <a:ext cx="2251813" cy="667461"/>
          </a:xfrm>
          <a:prstGeom prst="rect">
            <a:avLst/>
          </a:prstGeom>
          <a:noFill/>
        </p:spPr>
        <p:txBody>
          <a:bodyPr wrap="square" lIns="51408" tIns="25703" rIns="51408" bIns="25703" rtlCol="0">
            <a:spAutoFit/>
          </a:bodyPr>
          <a:lstStyle/>
          <a:p>
            <a:pPr algn="just"/>
            <a:r>
              <a:rPr lang="zh-CN" altLang="en-US" sz="1000" noProof="1">
                <a:solidFill>
                  <a:schemeClr val="bg1"/>
                </a:solidFill>
                <a:latin typeface="仿宋" panose="02010609060101010101" charset="-122"/>
                <a:ea typeface="仿宋" panose="02010609060101010101" charset="-122"/>
                <a:cs typeface="+mn-ea"/>
              </a:rPr>
              <a:t>有些人认为吸毒是一种时髦、气派、富有的象征，抽一口，不枉来一世。可这一抽上，就陷入进去，无法自拔，百万富翁沦为乞丐的案例多不胜数。</a:t>
            </a:r>
            <a:endParaRPr lang="zh-CN" altLang="en-US" sz="1000" noProof="1">
              <a:solidFill>
                <a:schemeClr val="bg1"/>
              </a:solidFill>
              <a:latin typeface="仿宋" panose="02010609060101010101" charset="-122"/>
              <a:ea typeface="仿宋" panose="02010609060101010101" charset="-122"/>
            </a:endParaRPr>
          </a:p>
        </p:txBody>
      </p:sp>
      <p:sp>
        <p:nvSpPr>
          <p:cNvPr id="47" name="TextBox 107"/>
          <p:cNvSpPr txBox="1"/>
          <p:nvPr/>
        </p:nvSpPr>
        <p:spPr>
          <a:xfrm>
            <a:off x="3328385" y="3622033"/>
            <a:ext cx="945249" cy="259657"/>
          </a:xfrm>
          <a:prstGeom prst="rect">
            <a:avLst/>
          </a:prstGeom>
          <a:noFill/>
        </p:spPr>
        <p:txBody>
          <a:bodyPr wrap="square" lIns="51408" tIns="25703" rIns="51408" bIns="25703" rtlCol="0">
            <a:spAutoFit/>
          </a:bodyPr>
          <a:lstStyle/>
          <a:p>
            <a:pPr>
              <a:defRPr/>
            </a:pPr>
            <a:r>
              <a:rPr lang="zh-CN" altLang="en-US" dirty="0">
                <a:solidFill>
                  <a:schemeClr val="bg1"/>
                </a:solidFill>
                <a:latin typeface="Adobe 黑体 Std R" panose="020B0400000000000000" pitchFamily="34" charset="-122"/>
                <a:ea typeface="Adobe 黑体 Std R" panose="020B0400000000000000" pitchFamily="34" charset="-122"/>
              </a:rPr>
              <a:t>逆反心里</a:t>
            </a:r>
          </a:p>
        </p:txBody>
      </p:sp>
      <p:sp>
        <p:nvSpPr>
          <p:cNvPr id="48" name="TextBox 111"/>
          <p:cNvSpPr txBox="1"/>
          <p:nvPr/>
        </p:nvSpPr>
        <p:spPr>
          <a:xfrm>
            <a:off x="2817370" y="3850366"/>
            <a:ext cx="1440651" cy="821349"/>
          </a:xfrm>
          <a:prstGeom prst="rect">
            <a:avLst/>
          </a:prstGeom>
          <a:noFill/>
        </p:spPr>
        <p:txBody>
          <a:bodyPr wrap="square" lIns="51408" tIns="25703" rIns="51408" bIns="25703" rtlCol="0">
            <a:spAutoFit/>
          </a:bodyPr>
          <a:lstStyle/>
          <a:p>
            <a:r>
              <a:rPr lang="zh-CN" altLang="en-US" sz="1000" noProof="1">
                <a:solidFill>
                  <a:schemeClr val="bg1"/>
                </a:solidFill>
                <a:latin typeface="仿宋" panose="02010609060101010101" charset="-122"/>
                <a:ea typeface="仿宋" panose="02010609060101010101" charset="-122"/>
                <a:cs typeface="+mn-ea"/>
              </a:rPr>
              <a:t>有人为吸毒者作戒毒榜样，导致吸毒后戒不了；有的被激将而吸毒，特别是个性极强的人往往被自信心所蒙蔽。</a:t>
            </a:r>
            <a:endParaRPr lang="zh-CN" altLang="en-US" sz="1000" noProof="1">
              <a:solidFill>
                <a:schemeClr val="bg1"/>
              </a:solidFill>
              <a:latin typeface="仿宋" panose="02010609060101010101" charset="-122"/>
              <a:ea typeface="仿宋" panose="02010609060101010101" charset="-122"/>
            </a:endParaRPr>
          </a:p>
        </p:txBody>
      </p:sp>
      <p:sp>
        <p:nvSpPr>
          <p:cNvPr id="49" name="TextBox 107"/>
          <p:cNvSpPr txBox="1"/>
          <p:nvPr/>
        </p:nvSpPr>
        <p:spPr>
          <a:xfrm>
            <a:off x="4583368" y="3624052"/>
            <a:ext cx="945249" cy="259657"/>
          </a:xfrm>
          <a:prstGeom prst="rect">
            <a:avLst/>
          </a:prstGeom>
          <a:noFill/>
        </p:spPr>
        <p:txBody>
          <a:bodyPr wrap="square" lIns="51408" tIns="25703" rIns="51408" bIns="25703" rtlCol="0">
            <a:spAutoFit/>
          </a:bodyPr>
          <a:lstStyle/>
          <a:p>
            <a:pPr>
              <a:defRPr/>
            </a:pPr>
            <a:r>
              <a:rPr lang="zh-CN" altLang="en-US" dirty="0">
                <a:solidFill>
                  <a:schemeClr val="bg1"/>
                </a:solidFill>
                <a:latin typeface="Adobe 黑体 Std R" panose="020B0400000000000000" pitchFamily="34" charset="-122"/>
                <a:ea typeface="Adobe 黑体 Std R" panose="020B0400000000000000" pitchFamily="34" charset="-122"/>
              </a:rPr>
              <a:t>环境影响</a:t>
            </a:r>
          </a:p>
        </p:txBody>
      </p:sp>
      <p:sp>
        <p:nvSpPr>
          <p:cNvPr id="50" name="TextBox 111"/>
          <p:cNvSpPr txBox="1"/>
          <p:nvPr/>
        </p:nvSpPr>
        <p:spPr>
          <a:xfrm>
            <a:off x="4564164" y="3842110"/>
            <a:ext cx="1440651" cy="359685"/>
          </a:xfrm>
          <a:prstGeom prst="rect">
            <a:avLst/>
          </a:prstGeom>
          <a:noFill/>
        </p:spPr>
        <p:txBody>
          <a:bodyPr wrap="square" lIns="51408" tIns="25703" rIns="51408" bIns="25703" rtlCol="0">
            <a:spAutoFit/>
          </a:bodyPr>
          <a:lstStyle/>
          <a:p>
            <a:pPr>
              <a:buSzPct val="100000"/>
            </a:pPr>
            <a:r>
              <a:rPr lang="zh-CN" altLang="en-US" sz="1000" dirty="0">
                <a:solidFill>
                  <a:schemeClr val="bg1"/>
                </a:solidFill>
                <a:latin typeface="仿宋" panose="02010609060101010101" pitchFamily="49" charset="-122"/>
                <a:ea typeface="仿宋" panose="02010609060101010101" pitchFamily="49" charset="-122"/>
              </a:rPr>
              <a:t>社交需要，身边的亲戚朋友吸毒等。</a:t>
            </a:r>
          </a:p>
        </p:txBody>
      </p:sp>
      <p:sp>
        <p:nvSpPr>
          <p:cNvPr id="51" name="TextBox 107"/>
          <p:cNvSpPr txBox="1"/>
          <p:nvPr/>
        </p:nvSpPr>
        <p:spPr>
          <a:xfrm>
            <a:off x="6007609" y="2705687"/>
            <a:ext cx="1165794" cy="259657"/>
          </a:xfrm>
          <a:prstGeom prst="rect">
            <a:avLst/>
          </a:prstGeom>
          <a:noFill/>
        </p:spPr>
        <p:txBody>
          <a:bodyPr wrap="square" lIns="51408" tIns="25703" rIns="51408" bIns="25703" rtlCol="0">
            <a:spAutoFit/>
          </a:bodyPr>
          <a:lstStyle/>
          <a:p>
            <a:pPr>
              <a:defRPr/>
            </a:pPr>
            <a:r>
              <a:rPr lang="zh-CN" altLang="en-US" dirty="0">
                <a:solidFill>
                  <a:schemeClr val="bg1"/>
                </a:solidFill>
                <a:latin typeface="Adobe 黑体 Std R" panose="020B0400000000000000" pitchFamily="34" charset="-122"/>
                <a:ea typeface="Adobe 黑体 Std R" panose="020B0400000000000000" pitchFamily="34" charset="-122"/>
              </a:rPr>
              <a:t>负面生活影响</a:t>
            </a:r>
          </a:p>
        </p:txBody>
      </p:sp>
      <p:sp>
        <p:nvSpPr>
          <p:cNvPr id="52" name="TextBox 111"/>
          <p:cNvSpPr txBox="1"/>
          <p:nvPr/>
        </p:nvSpPr>
        <p:spPr>
          <a:xfrm>
            <a:off x="6027345" y="2955005"/>
            <a:ext cx="2925736" cy="513573"/>
          </a:xfrm>
          <a:prstGeom prst="rect">
            <a:avLst/>
          </a:prstGeom>
          <a:noFill/>
        </p:spPr>
        <p:txBody>
          <a:bodyPr wrap="square" lIns="51408" tIns="25703" rIns="51408" bIns="25703" rtlCol="0">
            <a:spAutoFit/>
          </a:bodyPr>
          <a:lstStyle/>
          <a:p>
            <a:pPr>
              <a:buSzPct val="100000"/>
            </a:pPr>
            <a:r>
              <a:rPr lang="zh-CN" altLang="en-US" sz="1000" dirty="0">
                <a:solidFill>
                  <a:schemeClr val="bg1"/>
                </a:solidFill>
                <a:latin typeface="仿宋" panose="02010609060101010101" pitchFamily="49" charset="-122"/>
                <a:ea typeface="仿宋" panose="02010609060101010101" pitchFamily="49" charset="-122"/>
              </a:rPr>
              <a:t>对于感情脆弱、意志薄弱的人更容易发生。一些人受到挫折后引起的苦闷、情绪低落，于是想以毒麻醉，解脱苦恼。</a:t>
            </a:r>
          </a:p>
        </p:txBody>
      </p:sp>
      <p:sp>
        <p:nvSpPr>
          <p:cNvPr id="53" name="TextBox 107"/>
          <p:cNvSpPr txBox="1"/>
          <p:nvPr/>
        </p:nvSpPr>
        <p:spPr>
          <a:xfrm>
            <a:off x="6208871" y="1705444"/>
            <a:ext cx="1397731" cy="259657"/>
          </a:xfrm>
          <a:prstGeom prst="rect">
            <a:avLst/>
          </a:prstGeom>
          <a:noFill/>
        </p:spPr>
        <p:txBody>
          <a:bodyPr wrap="square" lIns="51408" tIns="25703" rIns="51408" bIns="25703" rtlCol="0">
            <a:spAutoFit/>
          </a:bodyPr>
          <a:lstStyle/>
          <a:p>
            <a:pPr>
              <a:defRPr/>
            </a:pPr>
            <a:r>
              <a:rPr lang="zh-CN" altLang="en-US" dirty="0">
                <a:solidFill>
                  <a:schemeClr val="bg1"/>
                </a:solidFill>
                <a:latin typeface="Adobe 黑体 Std R" panose="020B0400000000000000" pitchFamily="34" charset="-122"/>
                <a:ea typeface="Adobe 黑体 Std R" panose="020B0400000000000000" pitchFamily="34" charset="-122"/>
              </a:rPr>
              <a:t>医源行成瘾</a:t>
            </a:r>
          </a:p>
        </p:txBody>
      </p:sp>
      <p:sp>
        <p:nvSpPr>
          <p:cNvPr id="54" name="TextBox 111"/>
          <p:cNvSpPr txBox="1"/>
          <p:nvPr/>
        </p:nvSpPr>
        <p:spPr>
          <a:xfrm>
            <a:off x="6226875" y="1965276"/>
            <a:ext cx="2163499" cy="513573"/>
          </a:xfrm>
          <a:prstGeom prst="rect">
            <a:avLst/>
          </a:prstGeom>
          <a:noFill/>
        </p:spPr>
        <p:txBody>
          <a:bodyPr wrap="square" lIns="51408" tIns="25703" rIns="51408" bIns="25703" rtlCol="0">
            <a:spAutoFit/>
          </a:bodyPr>
          <a:lstStyle/>
          <a:p>
            <a:r>
              <a:rPr lang="zh-CN" altLang="en-US" sz="1000" dirty="0">
                <a:solidFill>
                  <a:schemeClr val="bg1"/>
                </a:solidFill>
                <a:latin typeface="仿宋" panose="02010609060101010101" pitchFamily="49" charset="-122"/>
                <a:ea typeface="仿宋" panose="02010609060101010101" pitchFamily="49" charset="-122"/>
              </a:rPr>
              <a:t>咳嗽药水等。由于国家对于麻醉品控制较多，现在医源性阿片类药物成瘾已不多见。</a:t>
            </a:r>
            <a:endParaRPr lang="zh-CN" altLang="en-US" sz="1000" noProof="1">
              <a:solidFill>
                <a:schemeClr val="bg1"/>
              </a:solidFill>
              <a:latin typeface="仿宋" panose="02010609060101010101" charset="-122"/>
              <a:ea typeface="仿宋"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3000"/>
                                        <p:tgtEl>
                                          <p:spTgt spid="42"/>
                                        </p:tgtEl>
                                      </p:cBhvr>
                                    </p:animEffect>
                                  </p:childTnLst>
                                </p:cTn>
                              </p:par>
                            </p:childTnLst>
                          </p:cTn>
                        </p:par>
                        <p:par>
                          <p:cTn id="8" fill="hold">
                            <p:stCondLst>
                              <p:cond delay="3000"/>
                            </p:stCondLst>
                            <p:childTnLst>
                              <p:par>
                                <p:cTn id="9" presetID="22" presetClass="entr" presetSubtype="8" fill="hold" grpId="0" nodeType="afterEffect">
                                  <p:stCondLst>
                                    <p:cond delay="10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left)">
                                      <p:cBhvr>
                                        <p:cTn id="14" dur="500"/>
                                        <p:tgtEl>
                                          <p:spTgt spid="43"/>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22" presetClass="entr" presetSubtype="8" fill="hold" grpId="0" nodeType="afterEffect">
                                  <p:stCondLst>
                                    <p:cond delay="10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left)">
                                      <p:cBhvr>
                                        <p:cTn id="26" dur="500"/>
                                        <p:tgtEl>
                                          <p:spTgt spid="45"/>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1000"/>
                                        <p:tgtEl>
                                          <p:spTgt spid="46"/>
                                        </p:tgtEl>
                                      </p:cBhvr>
                                    </p:animEffect>
                                    <p:anim calcmode="lin" valueType="num">
                                      <p:cBhvr>
                                        <p:cTn id="30" dur="1000" fill="hold"/>
                                        <p:tgtEl>
                                          <p:spTgt spid="46"/>
                                        </p:tgtEl>
                                        <p:attrNameLst>
                                          <p:attrName>ppt_x</p:attrName>
                                        </p:attrNameLst>
                                      </p:cBhvr>
                                      <p:tavLst>
                                        <p:tav tm="0">
                                          <p:val>
                                            <p:strVal val="#ppt_x"/>
                                          </p:val>
                                        </p:tav>
                                        <p:tav tm="100000">
                                          <p:val>
                                            <p:strVal val="#ppt_x"/>
                                          </p:val>
                                        </p:tav>
                                      </p:tavLst>
                                    </p:anim>
                                    <p:anim calcmode="lin" valueType="num">
                                      <p:cBhvr>
                                        <p:cTn id="31" dur="1000" fill="hold"/>
                                        <p:tgtEl>
                                          <p:spTgt spid="46"/>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22" presetClass="entr" presetSubtype="4" fill="hold" nodeType="afterEffect">
                                  <p:stCondLst>
                                    <p:cond delay="10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childTnLst>
                          </p:cTn>
                        </p:par>
                        <p:par>
                          <p:cTn id="36" fill="hold">
                            <p:stCondLst>
                              <p:cond delay="5600"/>
                            </p:stCondLst>
                            <p:childTnLst>
                              <p:par>
                                <p:cTn id="37" presetID="9" presetClass="entr" presetSubtype="0" fill="hold" grpId="0" nodeType="afterEffect">
                                  <p:stCondLst>
                                    <p:cond delay="100"/>
                                  </p:stCondLst>
                                  <p:childTnLst>
                                    <p:set>
                                      <p:cBhvr>
                                        <p:cTn id="38" dur="1" fill="hold">
                                          <p:stCondLst>
                                            <p:cond delay="0"/>
                                          </p:stCondLst>
                                        </p:cTn>
                                        <p:tgtEl>
                                          <p:spTgt spid="26"/>
                                        </p:tgtEl>
                                        <p:attrNameLst>
                                          <p:attrName>style.visibility</p:attrName>
                                        </p:attrNameLst>
                                      </p:cBhvr>
                                      <p:to>
                                        <p:strVal val="visible"/>
                                      </p:to>
                                    </p:set>
                                    <p:animEffect transition="in" filter="dissolve">
                                      <p:cBhvr>
                                        <p:cTn id="39" dur="500"/>
                                        <p:tgtEl>
                                          <p:spTgt spid="26"/>
                                        </p:tgtEl>
                                      </p:cBhvr>
                                    </p:animEffect>
                                  </p:childTnLst>
                                </p:cTn>
                              </p:par>
                            </p:childTnLst>
                          </p:cTn>
                        </p:par>
                        <p:par>
                          <p:cTn id="40" fill="hold">
                            <p:stCondLst>
                              <p:cond delay="6200"/>
                            </p:stCondLst>
                            <p:childTnLst>
                              <p:par>
                                <p:cTn id="41" presetID="22" presetClass="entr" presetSubtype="8" fill="hold" grpId="0" nodeType="afterEffect">
                                  <p:stCondLst>
                                    <p:cond delay="10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childTnLst>
                          </p:cTn>
                        </p:par>
                        <p:par>
                          <p:cTn id="44" fill="hold">
                            <p:stCondLst>
                              <p:cond delay="6800"/>
                            </p:stCondLst>
                            <p:childTnLst>
                              <p:par>
                                <p:cTn id="45" presetID="9" presetClass="entr" presetSubtype="0" fill="hold" grpId="0" nodeType="afterEffect">
                                  <p:stCondLst>
                                    <p:cond delay="100"/>
                                  </p:stCondLst>
                                  <p:childTnLst>
                                    <p:set>
                                      <p:cBhvr>
                                        <p:cTn id="46" dur="1" fill="hold">
                                          <p:stCondLst>
                                            <p:cond delay="0"/>
                                          </p:stCondLst>
                                        </p:cTn>
                                        <p:tgtEl>
                                          <p:spTgt spid="23"/>
                                        </p:tgtEl>
                                        <p:attrNameLst>
                                          <p:attrName>style.visibility</p:attrName>
                                        </p:attrNameLst>
                                      </p:cBhvr>
                                      <p:to>
                                        <p:strVal val="visible"/>
                                      </p:to>
                                    </p:set>
                                    <p:animEffect transition="in" filter="dissolve">
                                      <p:cBhvr>
                                        <p:cTn id="47" dur="500"/>
                                        <p:tgtEl>
                                          <p:spTgt spid="23"/>
                                        </p:tgtEl>
                                      </p:cBhvr>
                                    </p:animEffect>
                                  </p:childTnLst>
                                </p:cTn>
                              </p:par>
                            </p:childTnLst>
                          </p:cTn>
                        </p:par>
                        <p:par>
                          <p:cTn id="48" fill="hold">
                            <p:stCondLst>
                              <p:cond delay="7400"/>
                            </p:stCondLst>
                            <p:childTnLst>
                              <p:par>
                                <p:cTn id="49" presetID="9" presetClass="entr" presetSubtype="0" fill="hold" nodeType="afterEffect">
                                  <p:stCondLst>
                                    <p:cond delay="100"/>
                                  </p:stCondLst>
                                  <p:childTnLst>
                                    <p:set>
                                      <p:cBhvr>
                                        <p:cTn id="50" dur="1" fill="hold">
                                          <p:stCondLst>
                                            <p:cond delay="0"/>
                                          </p:stCondLst>
                                        </p:cTn>
                                        <p:tgtEl>
                                          <p:spTgt spid="24"/>
                                        </p:tgtEl>
                                        <p:attrNameLst>
                                          <p:attrName>style.visibility</p:attrName>
                                        </p:attrNameLst>
                                      </p:cBhvr>
                                      <p:to>
                                        <p:strVal val="visible"/>
                                      </p:to>
                                    </p:set>
                                    <p:animEffect transition="in" filter="dissolve">
                                      <p:cBhvr>
                                        <p:cTn id="51" dur="500"/>
                                        <p:tgtEl>
                                          <p:spTgt spid="24"/>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wipe(left)">
                                      <p:cBhvr>
                                        <p:cTn id="54" dur="500"/>
                                        <p:tgtEl>
                                          <p:spTgt spid="47"/>
                                        </p:tgtEl>
                                      </p:cBhvr>
                                    </p:animEffect>
                                  </p:childTnLst>
                                </p:cTn>
                              </p:par>
                              <p:par>
                                <p:cTn id="55" presetID="42" presetClass="entr"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1000"/>
                                        <p:tgtEl>
                                          <p:spTgt spid="48"/>
                                        </p:tgtEl>
                                      </p:cBhvr>
                                    </p:animEffect>
                                    <p:anim calcmode="lin" valueType="num">
                                      <p:cBhvr>
                                        <p:cTn id="58" dur="1000" fill="hold"/>
                                        <p:tgtEl>
                                          <p:spTgt spid="48"/>
                                        </p:tgtEl>
                                        <p:attrNameLst>
                                          <p:attrName>ppt_x</p:attrName>
                                        </p:attrNameLst>
                                      </p:cBhvr>
                                      <p:tavLst>
                                        <p:tav tm="0">
                                          <p:val>
                                            <p:strVal val="#ppt_x"/>
                                          </p:val>
                                        </p:tav>
                                        <p:tav tm="100000">
                                          <p:val>
                                            <p:strVal val="#ppt_x"/>
                                          </p:val>
                                        </p:tav>
                                      </p:tavLst>
                                    </p:anim>
                                    <p:anim calcmode="lin" valueType="num">
                                      <p:cBhvr>
                                        <p:cTn id="59" dur="1000" fill="hold"/>
                                        <p:tgtEl>
                                          <p:spTgt spid="48"/>
                                        </p:tgtEl>
                                        <p:attrNameLst>
                                          <p:attrName>ppt_y</p:attrName>
                                        </p:attrNameLst>
                                      </p:cBhvr>
                                      <p:tavLst>
                                        <p:tav tm="0">
                                          <p:val>
                                            <p:strVal val="#ppt_y+.1"/>
                                          </p:val>
                                        </p:tav>
                                        <p:tav tm="100000">
                                          <p:val>
                                            <p:strVal val="#ppt_y"/>
                                          </p:val>
                                        </p:tav>
                                      </p:tavLst>
                                    </p:anim>
                                  </p:childTnLst>
                                </p:cTn>
                              </p:par>
                            </p:childTnLst>
                          </p:cTn>
                        </p:par>
                        <p:par>
                          <p:cTn id="60" fill="hold">
                            <p:stCondLst>
                              <p:cond delay="8400"/>
                            </p:stCondLst>
                            <p:childTnLst>
                              <p:par>
                                <p:cTn id="61" presetID="22" presetClass="entr" presetSubtype="4" fill="hold" nodeType="afterEffect">
                                  <p:stCondLst>
                                    <p:cond delay="100"/>
                                  </p:stCondLst>
                                  <p:childTnLst>
                                    <p:set>
                                      <p:cBhvr>
                                        <p:cTn id="62" dur="1" fill="hold">
                                          <p:stCondLst>
                                            <p:cond delay="0"/>
                                          </p:stCondLst>
                                        </p:cTn>
                                        <p:tgtEl>
                                          <p:spTgt spid="29"/>
                                        </p:tgtEl>
                                        <p:attrNameLst>
                                          <p:attrName>style.visibility</p:attrName>
                                        </p:attrNameLst>
                                      </p:cBhvr>
                                      <p:to>
                                        <p:strVal val="visible"/>
                                      </p:to>
                                    </p:set>
                                    <p:animEffect transition="in" filter="wipe(down)">
                                      <p:cBhvr>
                                        <p:cTn id="63" dur="500"/>
                                        <p:tgtEl>
                                          <p:spTgt spid="29"/>
                                        </p:tgtEl>
                                      </p:cBhvr>
                                    </p:animEffect>
                                  </p:childTnLst>
                                </p:cTn>
                              </p:par>
                            </p:childTnLst>
                          </p:cTn>
                        </p:par>
                        <p:par>
                          <p:cTn id="64" fill="hold">
                            <p:stCondLst>
                              <p:cond delay="9000"/>
                            </p:stCondLst>
                            <p:childTnLst>
                              <p:par>
                                <p:cTn id="65" presetID="9" presetClass="entr" presetSubtype="0" fill="hold" grpId="0" nodeType="afterEffect">
                                  <p:stCondLst>
                                    <p:cond delay="100"/>
                                  </p:stCondLst>
                                  <p:childTnLst>
                                    <p:set>
                                      <p:cBhvr>
                                        <p:cTn id="66" dur="1" fill="hold">
                                          <p:stCondLst>
                                            <p:cond delay="0"/>
                                          </p:stCondLst>
                                        </p:cTn>
                                        <p:tgtEl>
                                          <p:spTgt spid="30"/>
                                        </p:tgtEl>
                                        <p:attrNameLst>
                                          <p:attrName>style.visibility</p:attrName>
                                        </p:attrNameLst>
                                      </p:cBhvr>
                                      <p:to>
                                        <p:strVal val="visible"/>
                                      </p:to>
                                    </p:set>
                                    <p:animEffect transition="in" filter="dissolve">
                                      <p:cBhvr>
                                        <p:cTn id="67" dur="500"/>
                                        <p:tgtEl>
                                          <p:spTgt spid="30"/>
                                        </p:tgtEl>
                                      </p:cBhvr>
                                    </p:animEffect>
                                  </p:childTnLst>
                                </p:cTn>
                              </p:par>
                            </p:childTnLst>
                          </p:cTn>
                        </p:par>
                        <p:par>
                          <p:cTn id="68" fill="hold">
                            <p:stCondLst>
                              <p:cond delay="9600"/>
                            </p:stCondLst>
                            <p:childTnLst>
                              <p:par>
                                <p:cTn id="69" presetID="22" presetClass="entr" presetSubtype="8" fill="hold" grpId="0" nodeType="afterEffect">
                                  <p:stCondLst>
                                    <p:cond delay="100"/>
                                  </p:stCondLst>
                                  <p:childTnLst>
                                    <p:set>
                                      <p:cBhvr>
                                        <p:cTn id="70" dur="1" fill="hold">
                                          <p:stCondLst>
                                            <p:cond delay="0"/>
                                          </p:stCondLst>
                                        </p:cTn>
                                        <p:tgtEl>
                                          <p:spTgt spid="39"/>
                                        </p:tgtEl>
                                        <p:attrNameLst>
                                          <p:attrName>style.visibility</p:attrName>
                                        </p:attrNameLst>
                                      </p:cBhvr>
                                      <p:to>
                                        <p:strVal val="visible"/>
                                      </p:to>
                                    </p:set>
                                    <p:animEffect transition="in" filter="wipe(left)">
                                      <p:cBhvr>
                                        <p:cTn id="71" dur="500"/>
                                        <p:tgtEl>
                                          <p:spTgt spid="39"/>
                                        </p:tgtEl>
                                      </p:cBhvr>
                                    </p:animEffect>
                                  </p:childTnLst>
                                </p:cTn>
                              </p:par>
                            </p:childTnLst>
                          </p:cTn>
                        </p:par>
                        <p:par>
                          <p:cTn id="72" fill="hold">
                            <p:stCondLst>
                              <p:cond delay="10200"/>
                            </p:stCondLst>
                            <p:childTnLst>
                              <p:par>
                                <p:cTn id="73" presetID="9" presetClass="entr" presetSubtype="0" fill="hold" grpId="0" nodeType="afterEffect">
                                  <p:stCondLst>
                                    <p:cond delay="100"/>
                                  </p:stCondLst>
                                  <p:childTnLst>
                                    <p:set>
                                      <p:cBhvr>
                                        <p:cTn id="74" dur="1" fill="hold">
                                          <p:stCondLst>
                                            <p:cond delay="0"/>
                                          </p:stCondLst>
                                        </p:cTn>
                                        <p:tgtEl>
                                          <p:spTgt spid="27"/>
                                        </p:tgtEl>
                                        <p:attrNameLst>
                                          <p:attrName>style.visibility</p:attrName>
                                        </p:attrNameLst>
                                      </p:cBhvr>
                                      <p:to>
                                        <p:strVal val="visible"/>
                                      </p:to>
                                    </p:set>
                                    <p:animEffect transition="in" filter="dissolve">
                                      <p:cBhvr>
                                        <p:cTn id="75" dur="500"/>
                                        <p:tgtEl>
                                          <p:spTgt spid="27"/>
                                        </p:tgtEl>
                                      </p:cBhvr>
                                    </p:animEffect>
                                  </p:childTnLst>
                                </p:cTn>
                              </p:par>
                            </p:childTnLst>
                          </p:cTn>
                        </p:par>
                        <p:par>
                          <p:cTn id="76" fill="hold">
                            <p:stCondLst>
                              <p:cond delay="10800"/>
                            </p:stCondLst>
                            <p:childTnLst>
                              <p:par>
                                <p:cTn id="77" presetID="9" presetClass="entr" presetSubtype="0" fill="hold" nodeType="afterEffect">
                                  <p:stCondLst>
                                    <p:cond delay="100"/>
                                  </p:stCondLst>
                                  <p:childTnLst>
                                    <p:set>
                                      <p:cBhvr>
                                        <p:cTn id="78" dur="1" fill="hold">
                                          <p:stCondLst>
                                            <p:cond delay="0"/>
                                          </p:stCondLst>
                                        </p:cTn>
                                        <p:tgtEl>
                                          <p:spTgt spid="28"/>
                                        </p:tgtEl>
                                        <p:attrNameLst>
                                          <p:attrName>style.visibility</p:attrName>
                                        </p:attrNameLst>
                                      </p:cBhvr>
                                      <p:to>
                                        <p:strVal val="visible"/>
                                      </p:to>
                                    </p:set>
                                    <p:animEffect transition="in" filter="dissolve">
                                      <p:cBhvr>
                                        <p:cTn id="79" dur="500"/>
                                        <p:tgtEl>
                                          <p:spTgt spid="28"/>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wipe(left)">
                                      <p:cBhvr>
                                        <p:cTn id="82" dur="500"/>
                                        <p:tgtEl>
                                          <p:spTgt spid="49"/>
                                        </p:tgtEl>
                                      </p:cBhvr>
                                    </p:animEffect>
                                  </p:childTnLst>
                                </p:cTn>
                              </p:par>
                              <p:par>
                                <p:cTn id="83" presetID="42" presetClass="entr" presetSubtype="0" fill="hold" grpId="0" nodeType="with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fade">
                                      <p:cBhvr>
                                        <p:cTn id="85" dur="1000"/>
                                        <p:tgtEl>
                                          <p:spTgt spid="50"/>
                                        </p:tgtEl>
                                      </p:cBhvr>
                                    </p:animEffect>
                                    <p:anim calcmode="lin" valueType="num">
                                      <p:cBhvr>
                                        <p:cTn id="86" dur="1000" fill="hold"/>
                                        <p:tgtEl>
                                          <p:spTgt spid="50"/>
                                        </p:tgtEl>
                                        <p:attrNameLst>
                                          <p:attrName>ppt_x</p:attrName>
                                        </p:attrNameLst>
                                      </p:cBhvr>
                                      <p:tavLst>
                                        <p:tav tm="0">
                                          <p:val>
                                            <p:strVal val="#ppt_x"/>
                                          </p:val>
                                        </p:tav>
                                        <p:tav tm="100000">
                                          <p:val>
                                            <p:strVal val="#ppt_x"/>
                                          </p:val>
                                        </p:tav>
                                      </p:tavLst>
                                    </p:anim>
                                    <p:anim calcmode="lin" valueType="num">
                                      <p:cBhvr>
                                        <p:cTn id="87" dur="1000" fill="hold"/>
                                        <p:tgtEl>
                                          <p:spTgt spid="50"/>
                                        </p:tgtEl>
                                        <p:attrNameLst>
                                          <p:attrName>ppt_y</p:attrName>
                                        </p:attrNameLst>
                                      </p:cBhvr>
                                      <p:tavLst>
                                        <p:tav tm="0">
                                          <p:val>
                                            <p:strVal val="#ppt_y+.1"/>
                                          </p:val>
                                        </p:tav>
                                        <p:tav tm="100000">
                                          <p:val>
                                            <p:strVal val="#ppt_y"/>
                                          </p:val>
                                        </p:tav>
                                      </p:tavLst>
                                    </p:anim>
                                  </p:childTnLst>
                                </p:cTn>
                              </p:par>
                            </p:childTnLst>
                          </p:cTn>
                        </p:par>
                        <p:par>
                          <p:cTn id="88" fill="hold">
                            <p:stCondLst>
                              <p:cond delay="11800"/>
                            </p:stCondLst>
                            <p:childTnLst>
                              <p:par>
                                <p:cTn id="89" presetID="22" presetClass="entr" presetSubtype="4" fill="hold" nodeType="afterEffect">
                                  <p:stCondLst>
                                    <p:cond delay="100"/>
                                  </p:stCondLst>
                                  <p:childTnLst>
                                    <p:set>
                                      <p:cBhvr>
                                        <p:cTn id="90" dur="1" fill="hold">
                                          <p:stCondLst>
                                            <p:cond delay="0"/>
                                          </p:stCondLst>
                                        </p:cTn>
                                        <p:tgtEl>
                                          <p:spTgt spid="33"/>
                                        </p:tgtEl>
                                        <p:attrNameLst>
                                          <p:attrName>style.visibility</p:attrName>
                                        </p:attrNameLst>
                                      </p:cBhvr>
                                      <p:to>
                                        <p:strVal val="visible"/>
                                      </p:to>
                                    </p:set>
                                    <p:animEffect transition="in" filter="wipe(down)">
                                      <p:cBhvr>
                                        <p:cTn id="91" dur="500"/>
                                        <p:tgtEl>
                                          <p:spTgt spid="33"/>
                                        </p:tgtEl>
                                      </p:cBhvr>
                                    </p:animEffect>
                                  </p:childTnLst>
                                </p:cTn>
                              </p:par>
                            </p:childTnLst>
                          </p:cTn>
                        </p:par>
                        <p:par>
                          <p:cTn id="92" fill="hold">
                            <p:stCondLst>
                              <p:cond delay="12400"/>
                            </p:stCondLst>
                            <p:childTnLst>
                              <p:par>
                                <p:cTn id="93" presetID="9" presetClass="entr" presetSubtype="0" fill="hold" grpId="0" nodeType="afterEffect">
                                  <p:stCondLst>
                                    <p:cond delay="100"/>
                                  </p:stCondLst>
                                  <p:childTnLst>
                                    <p:set>
                                      <p:cBhvr>
                                        <p:cTn id="94" dur="1" fill="hold">
                                          <p:stCondLst>
                                            <p:cond delay="0"/>
                                          </p:stCondLst>
                                        </p:cTn>
                                        <p:tgtEl>
                                          <p:spTgt spid="34"/>
                                        </p:tgtEl>
                                        <p:attrNameLst>
                                          <p:attrName>style.visibility</p:attrName>
                                        </p:attrNameLst>
                                      </p:cBhvr>
                                      <p:to>
                                        <p:strVal val="visible"/>
                                      </p:to>
                                    </p:set>
                                    <p:animEffect transition="in" filter="dissolve">
                                      <p:cBhvr>
                                        <p:cTn id="95" dur="500"/>
                                        <p:tgtEl>
                                          <p:spTgt spid="34"/>
                                        </p:tgtEl>
                                      </p:cBhvr>
                                    </p:animEffect>
                                  </p:childTnLst>
                                </p:cTn>
                              </p:par>
                            </p:childTnLst>
                          </p:cTn>
                        </p:par>
                        <p:par>
                          <p:cTn id="96" fill="hold">
                            <p:stCondLst>
                              <p:cond delay="13000"/>
                            </p:stCondLst>
                            <p:childTnLst>
                              <p:par>
                                <p:cTn id="97" presetID="22" presetClass="entr" presetSubtype="8" fill="hold" grpId="0" nodeType="afterEffect">
                                  <p:stCondLst>
                                    <p:cond delay="100"/>
                                  </p:stCondLst>
                                  <p:childTnLst>
                                    <p:set>
                                      <p:cBhvr>
                                        <p:cTn id="98" dur="1" fill="hold">
                                          <p:stCondLst>
                                            <p:cond delay="0"/>
                                          </p:stCondLst>
                                        </p:cTn>
                                        <p:tgtEl>
                                          <p:spTgt spid="40"/>
                                        </p:tgtEl>
                                        <p:attrNameLst>
                                          <p:attrName>style.visibility</p:attrName>
                                        </p:attrNameLst>
                                      </p:cBhvr>
                                      <p:to>
                                        <p:strVal val="visible"/>
                                      </p:to>
                                    </p:set>
                                    <p:animEffect transition="in" filter="wipe(left)">
                                      <p:cBhvr>
                                        <p:cTn id="99" dur="500"/>
                                        <p:tgtEl>
                                          <p:spTgt spid="40"/>
                                        </p:tgtEl>
                                      </p:cBhvr>
                                    </p:animEffect>
                                  </p:childTnLst>
                                </p:cTn>
                              </p:par>
                            </p:childTnLst>
                          </p:cTn>
                        </p:par>
                        <p:par>
                          <p:cTn id="100" fill="hold">
                            <p:stCondLst>
                              <p:cond delay="13600"/>
                            </p:stCondLst>
                            <p:childTnLst>
                              <p:par>
                                <p:cTn id="101" presetID="9" presetClass="entr" presetSubtype="0" fill="hold" grpId="0" nodeType="afterEffect">
                                  <p:stCondLst>
                                    <p:cond delay="100"/>
                                  </p:stCondLst>
                                  <p:childTnLst>
                                    <p:set>
                                      <p:cBhvr>
                                        <p:cTn id="102" dur="1" fill="hold">
                                          <p:stCondLst>
                                            <p:cond delay="0"/>
                                          </p:stCondLst>
                                        </p:cTn>
                                        <p:tgtEl>
                                          <p:spTgt spid="31"/>
                                        </p:tgtEl>
                                        <p:attrNameLst>
                                          <p:attrName>style.visibility</p:attrName>
                                        </p:attrNameLst>
                                      </p:cBhvr>
                                      <p:to>
                                        <p:strVal val="visible"/>
                                      </p:to>
                                    </p:set>
                                    <p:animEffect transition="in" filter="dissolve">
                                      <p:cBhvr>
                                        <p:cTn id="103" dur="500"/>
                                        <p:tgtEl>
                                          <p:spTgt spid="31"/>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51"/>
                                        </p:tgtEl>
                                        <p:attrNameLst>
                                          <p:attrName>style.visibility</p:attrName>
                                        </p:attrNameLst>
                                      </p:cBhvr>
                                      <p:to>
                                        <p:strVal val="visible"/>
                                      </p:to>
                                    </p:set>
                                    <p:animEffect transition="in" filter="wipe(left)">
                                      <p:cBhvr>
                                        <p:cTn id="106" dur="500"/>
                                        <p:tgtEl>
                                          <p:spTgt spid="51"/>
                                        </p:tgtEl>
                                      </p:cBhvr>
                                    </p:animEffect>
                                  </p:childTnLst>
                                </p:cTn>
                              </p:par>
                              <p:par>
                                <p:cTn id="107" presetID="42" presetClass="entr" presetSubtype="0"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fade">
                                      <p:cBhvr>
                                        <p:cTn id="109" dur="1000"/>
                                        <p:tgtEl>
                                          <p:spTgt spid="52"/>
                                        </p:tgtEl>
                                      </p:cBhvr>
                                    </p:animEffect>
                                    <p:anim calcmode="lin" valueType="num">
                                      <p:cBhvr>
                                        <p:cTn id="110" dur="1000" fill="hold"/>
                                        <p:tgtEl>
                                          <p:spTgt spid="52"/>
                                        </p:tgtEl>
                                        <p:attrNameLst>
                                          <p:attrName>ppt_x</p:attrName>
                                        </p:attrNameLst>
                                      </p:cBhvr>
                                      <p:tavLst>
                                        <p:tav tm="0">
                                          <p:val>
                                            <p:strVal val="#ppt_x"/>
                                          </p:val>
                                        </p:tav>
                                        <p:tav tm="100000">
                                          <p:val>
                                            <p:strVal val="#ppt_x"/>
                                          </p:val>
                                        </p:tav>
                                      </p:tavLst>
                                    </p:anim>
                                    <p:anim calcmode="lin" valueType="num">
                                      <p:cBhvr>
                                        <p:cTn id="111" dur="1000" fill="hold"/>
                                        <p:tgtEl>
                                          <p:spTgt spid="52"/>
                                        </p:tgtEl>
                                        <p:attrNameLst>
                                          <p:attrName>ppt_y</p:attrName>
                                        </p:attrNameLst>
                                      </p:cBhvr>
                                      <p:tavLst>
                                        <p:tav tm="0">
                                          <p:val>
                                            <p:strVal val="#ppt_y+.1"/>
                                          </p:val>
                                        </p:tav>
                                        <p:tav tm="100000">
                                          <p:val>
                                            <p:strVal val="#ppt_y"/>
                                          </p:val>
                                        </p:tav>
                                      </p:tavLst>
                                    </p:anim>
                                  </p:childTnLst>
                                </p:cTn>
                              </p:par>
                            </p:childTnLst>
                          </p:cTn>
                        </p:par>
                        <p:par>
                          <p:cTn id="112" fill="hold">
                            <p:stCondLst>
                              <p:cond delay="14600"/>
                            </p:stCondLst>
                            <p:childTnLst>
                              <p:par>
                                <p:cTn id="113" presetID="9" presetClass="entr" presetSubtype="0" fill="hold" nodeType="afterEffect">
                                  <p:stCondLst>
                                    <p:cond delay="100"/>
                                  </p:stCondLst>
                                  <p:childTnLst>
                                    <p:set>
                                      <p:cBhvr>
                                        <p:cTn id="114" dur="1" fill="hold">
                                          <p:stCondLst>
                                            <p:cond delay="0"/>
                                          </p:stCondLst>
                                        </p:cTn>
                                        <p:tgtEl>
                                          <p:spTgt spid="32"/>
                                        </p:tgtEl>
                                        <p:attrNameLst>
                                          <p:attrName>style.visibility</p:attrName>
                                        </p:attrNameLst>
                                      </p:cBhvr>
                                      <p:to>
                                        <p:strVal val="visible"/>
                                      </p:to>
                                    </p:set>
                                    <p:animEffect transition="in" filter="dissolve">
                                      <p:cBhvr>
                                        <p:cTn id="115" dur="500"/>
                                        <p:tgtEl>
                                          <p:spTgt spid="32"/>
                                        </p:tgtEl>
                                      </p:cBhvr>
                                    </p:animEffect>
                                  </p:childTnLst>
                                </p:cTn>
                              </p:par>
                            </p:childTnLst>
                          </p:cTn>
                        </p:par>
                        <p:par>
                          <p:cTn id="116" fill="hold">
                            <p:stCondLst>
                              <p:cond delay="15200"/>
                            </p:stCondLst>
                            <p:childTnLst>
                              <p:par>
                                <p:cTn id="117" presetID="9" presetClass="entr" presetSubtype="0" fill="hold" grpId="0" nodeType="afterEffect">
                                  <p:stCondLst>
                                    <p:cond delay="100"/>
                                  </p:stCondLst>
                                  <p:childTnLst>
                                    <p:set>
                                      <p:cBhvr>
                                        <p:cTn id="118" dur="1" fill="hold">
                                          <p:stCondLst>
                                            <p:cond delay="0"/>
                                          </p:stCondLst>
                                        </p:cTn>
                                        <p:tgtEl>
                                          <p:spTgt spid="37"/>
                                        </p:tgtEl>
                                        <p:attrNameLst>
                                          <p:attrName>style.visibility</p:attrName>
                                        </p:attrNameLst>
                                      </p:cBhvr>
                                      <p:to>
                                        <p:strVal val="visible"/>
                                      </p:to>
                                    </p:set>
                                    <p:animEffect transition="in" filter="dissolve">
                                      <p:cBhvr>
                                        <p:cTn id="119" dur="500"/>
                                        <p:tgtEl>
                                          <p:spTgt spid="37"/>
                                        </p:tgtEl>
                                      </p:cBhvr>
                                    </p:animEffect>
                                  </p:childTnLst>
                                </p:cTn>
                              </p:par>
                            </p:childTnLst>
                          </p:cTn>
                        </p:par>
                        <p:par>
                          <p:cTn id="120" fill="hold">
                            <p:stCondLst>
                              <p:cond delay="15800"/>
                            </p:stCondLst>
                            <p:childTnLst>
                              <p:par>
                                <p:cTn id="121" presetID="22" presetClass="entr" presetSubtype="4" fill="hold" nodeType="afterEffect">
                                  <p:stCondLst>
                                    <p:cond delay="100"/>
                                  </p:stCondLst>
                                  <p:childTnLst>
                                    <p:set>
                                      <p:cBhvr>
                                        <p:cTn id="122" dur="1" fill="hold">
                                          <p:stCondLst>
                                            <p:cond delay="0"/>
                                          </p:stCondLst>
                                        </p:cTn>
                                        <p:tgtEl>
                                          <p:spTgt spid="38"/>
                                        </p:tgtEl>
                                        <p:attrNameLst>
                                          <p:attrName>style.visibility</p:attrName>
                                        </p:attrNameLst>
                                      </p:cBhvr>
                                      <p:to>
                                        <p:strVal val="visible"/>
                                      </p:to>
                                    </p:set>
                                    <p:animEffect transition="in" filter="wipe(down)">
                                      <p:cBhvr>
                                        <p:cTn id="123" dur="500"/>
                                        <p:tgtEl>
                                          <p:spTgt spid="38"/>
                                        </p:tgtEl>
                                      </p:cBhvr>
                                    </p:animEffect>
                                  </p:childTnLst>
                                </p:cTn>
                              </p:par>
                            </p:childTnLst>
                          </p:cTn>
                        </p:par>
                        <p:par>
                          <p:cTn id="124" fill="hold">
                            <p:stCondLst>
                              <p:cond delay="16400"/>
                            </p:stCondLst>
                            <p:childTnLst>
                              <p:par>
                                <p:cTn id="125" presetID="22" presetClass="entr" presetSubtype="8" fill="hold" nodeType="afterEffect">
                                  <p:stCondLst>
                                    <p:cond delay="100"/>
                                  </p:stCondLst>
                                  <p:childTnLst>
                                    <p:set>
                                      <p:cBhvr>
                                        <p:cTn id="126" dur="1" fill="hold">
                                          <p:stCondLst>
                                            <p:cond delay="0"/>
                                          </p:stCondLst>
                                        </p:cTn>
                                        <p:tgtEl>
                                          <p:spTgt spid="41"/>
                                        </p:tgtEl>
                                        <p:attrNameLst>
                                          <p:attrName>style.visibility</p:attrName>
                                        </p:attrNameLst>
                                      </p:cBhvr>
                                      <p:to>
                                        <p:strVal val="visible"/>
                                      </p:to>
                                    </p:set>
                                    <p:animEffect transition="in" filter="wipe(left)">
                                      <p:cBhvr>
                                        <p:cTn id="127" dur="500"/>
                                        <p:tgtEl>
                                          <p:spTgt spid="41"/>
                                        </p:tgtEl>
                                      </p:cBhvr>
                                    </p:animEffect>
                                  </p:childTnLst>
                                </p:cTn>
                              </p:par>
                            </p:childTnLst>
                          </p:cTn>
                        </p:par>
                        <p:par>
                          <p:cTn id="128" fill="hold">
                            <p:stCondLst>
                              <p:cond delay="17000"/>
                            </p:stCondLst>
                            <p:childTnLst>
                              <p:par>
                                <p:cTn id="129" presetID="9" presetClass="entr" presetSubtype="0" fill="hold" grpId="0" nodeType="afterEffect">
                                  <p:stCondLst>
                                    <p:cond delay="100"/>
                                  </p:stCondLst>
                                  <p:childTnLst>
                                    <p:set>
                                      <p:cBhvr>
                                        <p:cTn id="130" dur="1" fill="hold">
                                          <p:stCondLst>
                                            <p:cond delay="0"/>
                                          </p:stCondLst>
                                        </p:cTn>
                                        <p:tgtEl>
                                          <p:spTgt spid="35"/>
                                        </p:tgtEl>
                                        <p:attrNameLst>
                                          <p:attrName>style.visibility</p:attrName>
                                        </p:attrNameLst>
                                      </p:cBhvr>
                                      <p:to>
                                        <p:strVal val="visible"/>
                                      </p:to>
                                    </p:set>
                                    <p:animEffect transition="in" filter="dissolve">
                                      <p:cBhvr>
                                        <p:cTn id="131" dur="500"/>
                                        <p:tgtEl>
                                          <p:spTgt spid="35"/>
                                        </p:tgtEl>
                                      </p:cBhvr>
                                    </p:animEffect>
                                  </p:childTnLst>
                                </p:cTn>
                              </p:par>
                              <p:par>
                                <p:cTn id="132" presetID="22" presetClass="entr" presetSubtype="8" fill="hold" grpId="0" nodeType="withEffect">
                                  <p:stCondLst>
                                    <p:cond delay="0"/>
                                  </p:stCondLst>
                                  <p:childTnLst>
                                    <p:set>
                                      <p:cBhvr>
                                        <p:cTn id="133" dur="1" fill="hold">
                                          <p:stCondLst>
                                            <p:cond delay="0"/>
                                          </p:stCondLst>
                                        </p:cTn>
                                        <p:tgtEl>
                                          <p:spTgt spid="53"/>
                                        </p:tgtEl>
                                        <p:attrNameLst>
                                          <p:attrName>style.visibility</p:attrName>
                                        </p:attrNameLst>
                                      </p:cBhvr>
                                      <p:to>
                                        <p:strVal val="visible"/>
                                      </p:to>
                                    </p:set>
                                    <p:animEffect transition="in" filter="wipe(left)">
                                      <p:cBhvr>
                                        <p:cTn id="134" dur="500"/>
                                        <p:tgtEl>
                                          <p:spTgt spid="53"/>
                                        </p:tgtEl>
                                      </p:cBhvr>
                                    </p:animEffect>
                                  </p:childTnLst>
                                </p:cTn>
                              </p:par>
                              <p:par>
                                <p:cTn id="135" presetID="42" presetClass="entr" presetSubtype="0" fill="hold" grpId="0" nodeType="withEffect">
                                  <p:stCondLst>
                                    <p:cond delay="0"/>
                                  </p:stCondLst>
                                  <p:childTnLst>
                                    <p:set>
                                      <p:cBhvr>
                                        <p:cTn id="136" dur="1" fill="hold">
                                          <p:stCondLst>
                                            <p:cond delay="0"/>
                                          </p:stCondLst>
                                        </p:cTn>
                                        <p:tgtEl>
                                          <p:spTgt spid="54"/>
                                        </p:tgtEl>
                                        <p:attrNameLst>
                                          <p:attrName>style.visibility</p:attrName>
                                        </p:attrNameLst>
                                      </p:cBhvr>
                                      <p:to>
                                        <p:strVal val="visible"/>
                                      </p:to>
                                    </p:set>
                                    <p:animEffect transition="in" filter="fade">
                                      <p:cBhvr>
                                        <p:cTn id="137" dur="1000"/>
                                        <p:tgtEl>
                                          <p:spTgt spid="54"/>
                                        </p:tgtEl>
                                      </p:cBhvr>
                                    </p:animEffect>
                                    <p:anim calcmode="lin" valueType="num">
                                      <p:cBhvr>
                                        <p:cTn id="138" dur="1000" fill="hold"/>
                                        <p:tgtEl>
                                          <p:spTgt spid="54"/>
                                        </p:tgtEl>
                                        <p:attrNameLst>
                                          <p:attrName>ppt_x</p:attrName>
                                        </p:attrNameLst>
                                      </p:cBhvr>
                                      <p:tavLst>
                                        <p:tav tm="0">
                                          <p:val>
                                            <p:strVal val="#ppt_x"/>
                                          </p:val>
                                        </p:tav>
                                        <p:tav tm="100000">
                                          <p:val>
                                            <p:strVal val="#ppt_x"/>
                                          </p:val>
                                        </p:tav>
                                      </p:tavLst>
                                    </p:anim>
                                    <p:anim calcmode="lin" valueType="num">
                                      <p:cBhvr>
                                        <p:cTn id="139" dur="1000" fill="hold"/>
                                        <p:tgtEl>
                                          <p:spTgt spid="54"/>
                                        </p:tgtEl>
                                        <p:attrNameLst>
                                          <p:attrName>ppt_y</p:attrName>
                                        </p:attrNameLst>
                                      </p:cBhvr>
                                      <p:tavLst>
                                        <p:tav tm="0">
                                          <p:val>
                                            <p:strVal val="#ppt_y+.1"/>
                                          </p:val>
                                        </p:tav>
                                        <p:tav tm="100000">
                                          <p:val>
                                            <p:strVal val="#ppt_y"/>
                                          </p:val>
                                        </p:tav>
                                      </p:tavLst>
                                    </p:anim>
                                  </p:childTnLst>
                                </p:cTn>
                              </p:par>
                            </p:childTnLst>
                          </p:cTn>
                        </p:par>
                        <p:par>
                          <p:cTn id="140" fill="hold">
                            <p:stCondLst>
                              <p:cond delay="18000"/>
                            </p:stCondLst>
                            <p:childTnLst>
                              <p:par>
                                <p:cTn id="141" presetID="9" presetClass="entr" presetSubtype="0" fill="hold" nodeType="afterEffect">
                                  <p:stCondLst>
                                    <p:cond delay="100"/>
                                  </p:stCondLst>
                                  <p:childTnLst>
                                    <p:set>
                                      <p:cBhvr>
                                        <p:cTn id="142" dur="1" fill="hold">
                                          <p:stCondLst>
                                            <p:cond delay="0"/>
                                          </p:stCondLst>
                                        </p:cTn>
                                        <p:tgtEl>
                                          <p:spTgt spid="36"/>
                                        </p:tgtEl>
                                        <p:attrNameLst>
                                          <p:attrName>style.visibility</p:attrName>
                                        </p:attrNameLst>
                                      </p:cBhvr>
                                      <p:to>
                                        <p:strVal val="visible"/>
                                      </p:to>
                                    </p:set>
                                    <p:animEffect transition="in" filter="dissolve">
                                      <p:cBhvr>
                                        <p:cTn id="143" dur="500"/>
                                        <p:tgtEl>
                                          <p:spTgt spid="36"/>
                                        </p:tgtEl>
                                      </p:cBhvr>
                                    </p:animEffect>
                                  </p:childTnLst>
                                </p:cTn>
                              </p:par>
                            </p:childTnLst>
                          </p:cTn>
                        </p:par>
                        <p:par>
                          <p:cTn id="144" fill="hold">
                            <p:stCondLst>
                              <p:cond delay="18600"/>
                            </p:stCondLst>
                            <p:childTnLst>
                              <p:par>
                                <p:cTn id="145" presetID="22" presetClass="entr" presetSubtype="4" fill="hold" nodeType="afterEffect">
                                  <p:stCondLst>
                                    <p:cond delay="100"/>
                                  </p:stCondLst>
                                  <p:childTnLst>
                                    <p:set>
                                      <p:cBhvr>
                                        <p:cTn id="146" dur="1" fill="hold">
                                          <p:stCondLst>
                                            <p:cond delay="0"/>
                                          </p:stCondLst>
                                        </p:cTn>
                                        <p:tgtEl>
                                          <p:spTgt spid="57"/>
                                        </p:tgtEl>
                                        <p:attrNameLst>
                                          <p:attrName>style.visibility</p:attrName>
                                        </p:attrNameLst>
                                      </p:cBhvr>
                                      <p:to>
                                        <p:strVal val="visible"/>
                                      </p:to>
                                    </p:set>
                                    <p:animEffect transition="in" filter="wipe(down)">
                                      <p:cBhvr>
                                        <p:cTn id="147" dur="500"/>
                                        <p:tgtEl>
                                          <p:spTgt spid="57"/>
                                        </p:tgtEl>
                                      </p:cBhvr>
                                    </p:animEffect>
                                  </p:childTnLst>
                                </p:cTn>
                              </p:par>
                            </p:childTnLst>
                          </p:cTn>
                        </p:par>
                        <p:par>
                          <p:cTn id="148" fill="hold">
                            <p:stCondLst>
                              <p:cond delay="19200"/>
                            </p:stCondLst>
                            <p:childTnLst>
                              <p:par>
                                <p:cTn id="149" presetID="22" presetClass="entr" presetSubtype="4" fill="hold" nodeType="afterEffect">
                                  <p:stCondLst>
                                    <p:cond delay="100"/>
                                  </p:stCondLst>
                                  <p:childTnLst>
                                    <p:set>
                                      <p:cBhvr>
                                        <p:cTn id="150" dur="1" fill="hold">
                                          <p:stCondLst>
                                            <p:cond delay="0"/>
                                          </p:stCondLst>
                                        </p:cTn>
                                        <p:tgtEl>
                                          <p:spTgt spid="58"/>
                                        </p:tgtEl>
                                        <p:attrNameLst>
                                          <p:attrName>style.visibility</p:attrName>
                                        </p:attrNameLst>
                                      </p:cBhvr>
                                      <p:to>
                                        <p:strVal val="visible"/>
                                      </p:to>
                                    </p:set>
                                    <p:animEffect transition="in" filter="wipe(down)">
                                      <p:cBhvr>
                                        <p:cTn id="15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22" grpId="0" animBg="1"/>
      <p:bldP spid="23" grpId="0" animBg="1"/>
      <p:bldP spid="26" grpId="0" autoUpdateAnimBg="0"/>
      <p:bldP spid="27" grpId="0" animBg="1"/>
      <p:bldP spid="30" grpId="0" autoUpdateAnimBg="0"/>
      <p:bldP spid="31" grpId="0" animBg="1"/>
      <p:bldP spid="34" grpId="0" autoUpdateAnimBg="0"/>
      <p:bldP spid="35" grpId="0" animBg="1"/>
      <p:bldP spid="37" grpId="0" autoUpdateAnimBg="0"/>
      <p:bldP spid="39" grpId="0" animBg="1"/>
      <p:bldP spid="40" grpId="0" animBg="1"/>
      <p:bldP spid="42" grpId="0"/>
      <p:bldP spid="43" grpId="0"/>
      <p:bldP spid="44" grpId="0"/>
      <p:bldP spid="45" grpId="0"/>
      <p:bldP spid="46" grpId="0"/>
      <p:bldP spid="47" grpId="0"/>
      <p:bldP spid="48" grpId="0"/>
      <p:bldP spid="49" grpId="0"/>
      <p:bldP spid="50" grpId="0"/>
      <p:bldP spid="51" grpId="0"/>
      <p:bldP spid="52" grpId="0"/>
      <p:bldP spid="53" grpId="0"/>
      <p:bldP spid="5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C3031A00-F16B-452F-A45B-9482E1F1FC54}"/>
              </a:ext>
            </a:extLst>
          </p:cNvPr>
          <p:cNvSpPr/>
          <p:nvPr/>
        </p:nvSpPr>
        <p:spPr>
          <a:xfrm>
            <a:off x="529857" y="1241358"/>
            <a:ext cx="5051793" cy="2873864"/>
          </a:xfrm>
          <a:prstGeom prst="rect">
            <a:avLst/>
          </a:prstGeom>
        </p:spPr>
        <p:txBody>
          <a:bodyPr wrap="square" lIns="68580" tIns="34290" rIns="68580" bIns="34290">
            <a:spAutoFit/>
          </a:bodyPr>
          <a:lstStyle/>
          <a:p>
            <a:pPr marL="257175" indent="-257175">
              <a:lnSpc>
                <a:spcPct val="150000"/>
              </a:lnSpc>
            </a:pPr>
            <a:r>
              <a:rPr lang="en-US" altLang="zh-CN" dirty="0" smtClean="0">
                <a:solidFill>
                  <a:schemeClr val="bg1"/>
                </a:solidFill>
              </a:rPr>
              <a:t>1</a:t>
            </a:r>
            <a:r>
              <a:rPr lang="zh-CN" altLang="en-US" dirty="0" smtClean="0">
                <a:solidFill>
                  <a:schemeClr val="bg1"/>
                </a:solidFill>
              </a:rPr>
              <a:t>、在生活和卫生方面，他们变得无精打采，不注意个人修饰，甚至变得很不讲卫生，胃口也一反常态地变得不好了，但又不见他有什么明显的疾病。面色灰暗，眼睛无神，食欲不振，身体消瘦，吸毒人员一般不能喝白酒。</a:t>
            </a:r>
            <a:endParaRPr lang="en-US" altLang="zh-CN" dirty="0" smtClean="0">
              <a:solidFill>
                <a:schemeClr val="bg1"/>
              </a:solidFill>
            </a:endParaRPr>
          </a:p>
          <a:p>
            <a:pPr marL="257175" indent="-257175">
              <a:lnSpc>
                <a:spcPct val="150000"/>
              </a:lnSpc>
            </a:pPr>
            <a:endParaRPr lang="en-US" altLang="zh-CN" dirty="0" smtClean="0">
              <a:solidFill>
                <a:schemeClr val="bg1"/>
              </a:solidFill>
            </a:endParaRPr>
          </a:p>
          <a:p>
            <a:pPr marL="257175" indent="-257175">
              <a:lnSpc>
                <a:spcPct val="150000"/>
              </a:lnSpc>
            </a:pPr>
            <a:r>
              <a:rPr lang="en-US" altLang="zh-CN" dirty="0" smtClean="0">
                <a:solidFill>
                  <a:schemeClr val="bg1"/>
                </a:solidFill>
                <a:latin typeface="+mn-ea"/>
              </a:rPr>
              <a:t>2</a:t>
            </a:r>
            <a:r>
              <a:rPr lang="zh-CN" altLang="en-US" dirty="0" smtClean="0">
                <a:solidFill>
                  <a:schemeClr val="bg1"/>
                </a:solidFill>
                <a:latin typeface="+mn-ea"/>
              </a:rPr>
              <a:t>、</a:t>
            </a:r>
            <a:r>
              <a:rPr lang="zh-CN" altLang="en-US" dirty="0" smtClean="0">
                <a:solidFill>
                  <a:schemeClr val="bg1"/>
                </a:solidFill>
              </a:rPr>
              <a:t>外出行动表现神秘鬼祟，在社会交往中，他们接触的圈子里往往有明显吸毒倾向的人，他们交谈的内容也与正常人群的生活内容不相干，例如不讨论教育，不讨论工作和业务，不交流个人有关健康、有关生老病死的相关信息。</a:t>
            </a:r>
            <a:endParaRPr lang="zh-CN" altLang="en-US" dirty="0">
              <a:solidFill>
                <a:schemeClr val="bg1"/>
              </a:solidFill>
            </a:endParaRPr>
          </a:p>
        </p:txBody>
      </p:sp>
      <p:pic>
        <p:nvPicPr>
          <p:cNvPr id="4" name="图片 3">
            <a:extLst>
              <a:ext uri="{FF2B5EF4-FFF2-40B4-BE49-F238E27FC236}">
                <a16:creationId xmlns="" xmlns:a16="http://schemas.microsoft.com/office/drawing/2014/main" id="{8D6FD1AC-980E-4E3E-A423-B746426EB50A}"/>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370705" y="823141"/>
            <a:ext cx="3126524" cy="3126524"/>
          </a:xfrm>
          <a:prstGeom prst="rect">
            <a:avLst/>
          </a:prstGeom>
        </p:spPr>
      </p:pic>
      <p:sp>
        <p:nvSpPr>
          <p:cNvPr id="5" name="标题 1"/>
          <p:cNvSpPr txBox="1">
            <a:spLocks/>
          </p:cNvSpPr>
          <p:nvPr/>
        </p:nvSpPr>
        <p:spPr>
          <a:xfrm>
            <a:off x="685021" y="379314"/>
            <a:ext cx="2238702"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2800" b="1" dirty="0" smtClean="0">
                <a:solidFill>
                  <a:schemeClr val="bg1"/>
                </a:solidFill>
                <a:latin typeface="微软雅黑" pitchFamily="34" charset="-122"/>
                <a:ea typeface="微软雅黑" pitchFamily="34" charset="-122"/>
              </a:rPr>
              <a:t>吸毒者的表现</a:t>
            </a:r>
            <a:endParaRPr lang="zh-CN" altLang="en-US" sz="2800" b="1" dirty="0">
              <a:solidFill>
                <a:schemeClr val="bg1"/>
              </a:solidFill>
              <a:latin typeface="微软雅黑" pitchFamily="34" charset="-122"/>
              <a:ea typeface="微软雅黑" pitchFamily="34" charset="-122"/>
            </a:endParaRPr>
          </a:p>
        </p:txBody>
      </p:sp>
      <p:cxnSp>
        <p:nvCxnSpPr>
          <p:cNvPr id="6" name="直接连接符 5"/>
          <p:cNvCxnSpPr/>
          <p:nvPr/>
        </p:nvCxnSpPr>
        <p:spPr>
          <a:xfrm>
            <a:off x="685021" y="927428"/>
            <a:ext cx="407380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C3031A00-F16B-452F-A45B-9482E1F1FC54}"/>
              </a:ext>
            </a:extLst>
          </p:cNvPr>
          <p:cNvSpPr/>
          <p:nvPr/>
        </p:nvSpPr>
        <p:spPr>
          <a:xfrm>
            <a:off x="529857" y="1241358"/>
            <a:ext cx="5051793" cy="2873864"/>
          </a:xfrm>
          <a:prstGeom prst="rect">
            <a:avLst/>
          </a:prstGeom>
        </p:spPr>
        <p:txBody>
          <a:bodyPr wrap="square" lIns="68580" tIns="34290" rIns="68580" bIns="34290">
            <a:spAutoFit/>
          </a:bodyPr>
          <a:lstStyle/>
          <a:p>
            <a:pPr marL="257175" indent="-257175">
              <a:lnSpc>
                <a:spcPct val="150000"/>
              </a:lnSpc>
            </a:pPr>
            <a:r>
              <a:rPr lang="en-US" altLang="zh-CN" dirty="0" smtClean="0">
                <a:solidFill>
                  <a:schemeClr val="bg1"/>
                </a:solidFill>
                <a:latin typeface="+mn-ea"/>
              </a:rPr>
              <a:t>3</a:t>
            </a:r>
            <a:r>
              <a:rPr lang="zh-CN" altLang="en-US" dirty="0" smtClean="0">
                <a:solidFill>
                  <a:schemeClr val="bg1"/>
                </a:solidFill>
                <a:latin typeface="+mn-ea"/>
              </a:rPr>
              <a:t>、</a:t>
            </a:r>
            <a:r>
              <a:rPr lang="zh-CN" altLang="en-US" dirty="0" smtClean="0">
                <a:solidFill>
                  <a:schemeClr val="bg1"/>
                </a:solidFill>
              </a:rPr>
              <a:t>在经济上，吸毒者一般都是入不敷出，整天四处骗钱，甚至偷抢，但又不见他有正常的支出，比如购买衣物，添置贵重物品等。相反，他们先是变卖衣物、电子产品等贵重物品，然后以种种理由向家人、亲友借钱，但很少有正常还款的。这往往说明这个人很可能已经染上毒瘾了。</a:t>
            </a:r>
            <a:endParaRPr lang="en-US" altLang="zh-CN" dirty="0" smtClean="0">
              <a:solidFill>
                <a:schemeClr val="bg1"/>
              </a:solidFill>
            </a:endParaRPr>
          </a:p>
          <a:p>
            <a:pPr marL="257175" indent="-257175">
              <a:lnSpc>
                <a:spcPct val="150000"/>
              </a:lnSpc>
            </a:pPr>
            <a:endParaRPr lang="en-US" altLang="zh-CN" dirty="0" smtClean="0">
              <a:solidFill>
                <a:schemeClr val="bg1"/>
              </a:solidFill>
            </a:endParaRPr>
          </a:p>
          <a:p>
            <a:pPr marL="257175" indent="-257175">
              <a:lnSpc>
                <a:spcPct val="150000"/>
              </a:lnSpc>
            </a:pPr>
            <a:r>
              <a:rPr lang="en-US" altLang="zh-CN" dirty="0" smtClean="0">
                <a:solidFill>
                  <a:schemeClr val="bg1"/>
                </a:solidFill>
                <a:latin typeface="+mn-ea"/>
              </a:rPr>
              <a:t>4</a:t>
            </a:r>
            <a:r>
              <a:rPr lang="zh-CN" altLang="en-US" dirty="0" smtClean="0">
                <a:solidFill>
                  <a:schemeClr val="bg1"/>
                </a:solidFill>
                <a:latin typeface="+mn-ea"/>
              </a:rPr>
              <a:t>、</a:t>
            </a:r>
            <a:r>
              <a:rPr lang="zh-CN" altLang="en-US" dirty="0" smtClean="0">
                <a:solidFill>
                  <a:schemeClr val="bg1"/>
                </a:solidFill>
              </a:rPr>
              <a:t>藏有毒品及吸毒工具</a:t>
            </a:r>
            <a:r>
              <a:rPr lang="en-US" altLang="zh-CN" dirty="0" smtClean="0">
                <a:solidFill>
                  <a:schemeClr val="bg1"/>
                </a:solidFill>
              </a:rPr>
              <a:t>(</a:t>
            </a:r>
            <a:r>
              <a:rPr lang="zh-CN" altLang="en-US" dirty="0" smtClean="0">
                <a:solidFill>
                  <a:schemeClr val="bg1"/>
                </a:solidFill>
              </a:rPr>
              <a:t>如注射器、锡铂纸、吸管、烟斗等物</a:t>
            </a:r>
            <a:r>
              <a:rPr lang="en-US" altLang="zh-CN" dirty="0" smtClean="0">
                <a:solidFill>
                  <a:schemeClr val="bg1"/>
                </a:solidFill>
              </a:rPr>
              <a:t>)</a:t>
            </a:r>
            <a:r>
              <a:rPr lang="zh-CN" altLang="en-US" dirty="0" smtClean="0">
                <a:solidFill>
                  <a:schemeClr val="bg1"/>
                </a:solidFill>
              </a:rPr>
              <a:t>。为遮掩收缩的瞳孔，在不适当的场面佩戴太阳镜、墨镜。为掩盖手臂上的注射针孔，就是大热天也不敢穿短袖衬衣。</a:t>
            </a:r>
          </a:p>
        </p:txBody>
      </p:sp>
      <p:pic>
        <p:nvPicPr>
          <p:cNvPr id="4" name="图片 3">
            <a:extLst>
              <a:ext uri="{FF2B5EF4-FFF2-40B4-BE49-F238E27FC236}">
                <a16:creationId xmlns="" xmlns:a16="http://schemas.microsoft.com/office/drawing/2014/main" id="{8D6FD1AC-980E-4E3E-A423-B746426EB50A}"/>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370705" y="823141"/>
            <a:ext cx="3126524" cy="3126524"/>
          </a:xfrm>
          <a:prstGeom prst="rect">
            <a:avLst/>
          </a:prstGeom>
        </p:spPr>
      </p:pic>
      <p:sp>
        <p:nvSpPr>
          <p:cNvPr id="5" name="标题 1"/>
          <p:cNvSpPr txBox="1">
            <a:spLocks/>
          </p:cNvSpPr>
          <p:nvPr/>
        </p:nvSpPr>
        <p:spPr>
          <a:xfrm>
            <a:off x="685021" y="379314"/>
            <a:ext cx="2238702"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2800" b="1" dirty="0" smtClean="0">
                <a:solidFill>
                  <a:schemeClr val="bg1"/>
                </a:solidFill>
                <a:latin typeface="微软雅黑" pitchFamily="34" charset="-122"/>
                <a:ea typeface="微软雅黑" pitchFamily="34" charset="-122"/>
              </a:rPr>
              <a:t>吸毒者的表现</a:t>
            </a:r>
            <a:endParaRPr lang="zh-CN" altLang="en-US" sz="2800" b="1" dirty="0">
              <a:solidFill>
                <a:schemeClr val="bg1"/>
              </a:solidFill>
              <a:latin typeface="微软雅黑" pitchFamily="34" charset="-122"/>
              <a:ea typeface="微软雅黑" pitchFamily="34" charset="-122"/>
            </a:endParaRPr>
          </a:p>
        </p:txBody>
      </p:sp>
      <p:cxnSp>
        <p:nvCxnSpPr>
          <p:cNvPr id="6" name="直接连接符 5"/>
          <p:cNvCxnSpPr/>
          <p:nvPr/>
        </p:nvCxnSpPr>
        <p:spPr>
          <a:xfrm>
            <a:off x="685021" y="927428"/>
            <a:ext cx="407380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685020" y="379314"/>
            <a:ext cx="4067955"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2800" b="1" dirty="0" smtClean="0">
                <a:solidFill>
                  <a:schemeClr val="bg1"/>
                </a:solidFill>
                <a:latin typeface="微软雅黑" pitchFamily="34" charset="-122"/>
                <a:ea typeface="微软雅黑" pitchFamily="34" charset="-122"/>
              </a:rPr>
              <a:t>上海留学生吸毒情况</a:t>
            </a:r>
            <a:endParaRPr lang="zh-CN" altLang="en-US" sz="2800" b="1" dirty="0">
              <a:solidFill>
                <a:schemeClr val="bg1"/>
              </a:solidFill>
              <a:latin typeface="微软雅黑" pitchFamily="34" charset="-122"/>
              <a:ea typeface="微软雅黑" pitchFamily="34" charset="-122"/>
            </a:endParaRPr>
          </a:p>
        </p:txBody>
      </p:sp>
      <p:cxnSp>
        <p:nvCxnSpPr>
          <p:cNvPr id="3" name="直接连接符 2"/>
          <p:cNvCxnSpPr/>
          <p:nvPr/>
        </p:nvCxnSpPr>
        <p:spPr>
          <a:xfrm flipV="1">
            <a:off x="685021" y="923925"/>
            <a:ext cx="3296429" cy="350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476374" y="1940034"/>
            <a:ext cx="6829425" cy="830997"/>
          </a:xfrm>
          <a:prstGeom prst="rect">
            <a:avLst/>
          </a:prstGeom>
        </p:spPr>
        <p:txBody>
          <a:bodyPr wrap="square">
            <a:spAutoFit/>
          </a:bodyPr>
          <a:lstStyle/>
          <a:p>
            <a:pPr algn="just"/>
            <a:r>
              <a:rPr lang="zh-CN" altLang="en-US" sz="1600" dirty="0" smtClean="0">
                <a:solidFill>
                  <a:schemeClr val="bg1"/>
                </a:solidFill>
              </a:rPr>
              <a:t>    近年来，吸毒问题向高校留学生群体蔓延，从</a:t>
            </a:r>
            <a:r>
              <a:rPr lang="en-US" altLang="zh-CN" sz="1600" dirty="0" smtClean="0">
                <a:solidFill>
                  <a:schemeClr val="bg1"/>
                </a:solidFill>
              </a:rPr>
              <a:t>2018</a:t>
            </a:r>
            <a:r>
              <a:rPr lang="zh-CN" altLang="en-US" sz="1600" dirty="0" smtClean="0">
                <a:solidFill>
                  <a:schemeClr val="bg1"/>
                </a:solidFill>
              </a:rPr>
              <a:t>年下半年开始，本市留学生吸毒情况案件开始高发。</a:t>
            </a:r>
            <a:r>
              <a:rPr lang="en-US" altLang="zh-CN" sz="1600" dirty="0" smtClean="0">
                <a:solidFill>
                  <a:schemeClr val="bg1"/>
                </a:solidFill>
              </a:rPr>
              <a:t>2018</a:t>
            </a:r>
            <a:r>
              <a:rPr lang="zh-CN" altLang="en-US" sz="1600" dirty="0" smtClean="0">
                <a:solidFill>
                  <a:schemeClr val="bg1"/>
                </a:solidFill>
              </a:rPr>
              <a:t>年</a:t>
            </a:r>
            <a:r>
              <a:rPr lang="en-US" altLang="zh-CN" sz="1600" dirty="0" smtClean="0">
                <a:solidFill>
                  <a:schemeClr val="bg1"/>
                </a:solidFill>
              </a:rPr>
              <a:t>12</a:t>
            </a:r>
            <a:r>
              <a:rPr lang="zh-CN" altLang="en-US" sz="1600" dirty="0" smtClean="0">
                <a:solidFill>
                  <a:schemeClr val="bg1"/>
                </a:solidFill>
              </a:rPr>
              <a:t>月至今，我局已掌握有</a:t>
            </a:r>
            <a:r>
              <a:rPr lang="en-US" altLang="zh-CN" sz="1600" dirty="0" smtClean="0">
                <a:solidFill>
                  <a:schemeClr val="bg1"/>
                </a:solidFill>
              </a:rPr>
              <a:t>35</a:t>
            </a:r>
            <a:r>
              <a:rPr lang="zh-CN" altLang="en-US" sz="1600" dirty="0" smtClean="0">
                <a:solidFill>
                  <a:schemeClr val="bg1"/>
                </a:solidFill>
              </a:rPr>
              <a:t>名留学生因吸毒被处理。</a:t>
            </a:r>
          </a:p>
        </p:txBody>
      </p:sp>
      <p:sp>
        <p:nvSpPr>
          <p:cNvPr id="5" name="TextBox 4"/>
          <p:cNvSpPr txBox="1"/>
          <p:nvPr/>
        </p:nvSpPr>
        <p:spPr>
          <a:xfrm>
            <a:off x="723899" y="1381125"/>
            <a:ext cx="2876551" cy="338554"/>
          </a:xfrm>
          <a:prstGeom prst="rect">
            <a:avLst/>
          </a:prstGeom>
          <a:noFill/>
        </p:spPr>
        <p:txBody>
          <a:bodyPr wrap="square" rtlCol="0">
            <a:spAutoFit/>
          </a:bodyPr>
          <a:lstStyle/>
          <a:p>
            <a:r>
              <a:rPr lang="zh-CN" altLang="en-US" sz="1600" b="1" dirty="0" smtClean="0">
                <a:solidFill>
                  <a:srgbClr val="FF0000"/>
                </a:solidFill>
              </a:rPr>
              <a:t>呈上升趋势 多为吸食大麻</a:t>
            </a:r>
            <a:endParaRPr lang="zh-CN" altLang="en-US" sz="1600" b="1" dirty="0">
              <a:solidFill>
                <a:srgbClr val="FF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9144000" cy="5142895"/>
          </a:xfrm>
          <a:prstGeom prst="rect">
            <a:avLst/>
          </a:prstGeom>
        </p:spPr>
      </p:pic>
      <p:pic>
        <p:nvPicPr>
          <p:cNvPr id="7" name="图片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0" y="605"/>
            <a:ext cx="9144000" cy="3556096"/>
          </a:xfrm>
          <a:prstGeom prst="rect">
            <a:avLst/>
          </a:prstGeom>
        </p:spPr>
      </p:pic>
      <p:sp>
        <p:nvSpPr>
          <p:cNvPr id="4" name="标题 1"/>
          <p:cNvSpPr txBox="1">
            <a:spLocks/>
          </p:cNvSpPr>
          <p:nvPr/>
        </p:nvSpPr>
        <p:spPr>
          <a:xfrm>
            <a:off x="4843168" y="2543641"/>
            <a:ext cx="2535094" cy="53860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3500" b="1" dirty="0">
                <a:solidFill>
                  <a:schemeClr val="bg1"/>
                </a:solidFill>
                <a:latin typeface="微软雅黑" pitchFamily="34" charset="-122"/>
                <a:ea typeface="微软雅黑" pitchFamily="34" charset="-122"/>
              </a:rPr>
              <a:t>吸毒的危害</a:t>
            </a:r>
          </a:p>
        </p:txBody>
      </p:sp>
      <p:pic>
        <p:nvPicPr>
          <p:cNvPr id="6" name="图片 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563938" y="1545398"/>
            <a:ext cx="2535096" cy="2535096"/>
          </a:xfrm>
          <a:prstGeom prst="rect">
            <a:avLst/>
          </a:prstGeom>
        </p:spPr>
      </p:pic>
    </p:spTree>
    <p:extLst>
      <p:ext uri="{BB962C8B-B14F-4D97-AF65-F5344CB8AC3E}">
        <p14:creationId xmlns="" xmlns:p14="http://schemas.microsoft.com/office/powerpoint/2010/main" val="100529760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29389" y="1360301"/>
            <a:ext cx="8075595" cy="3323987"/>
          </a:xfrm>
          <a:prstGeom prst="rect">
            <a:avLst/>
          </a:prstGeom>
        </p:spPr>
        <p:txBody>
          <a:bodyPr wrap="square">
            <a:spAutoFit/>
          </a:bodyPr>
          <a:lstStyle/>
          <a:p>
            <a:pPr>
              <a:lnSpc>
                <a:spcPct val="150000"/>
              </a:lnSpc>
            </a:pPr>
            <a:r>
              <a:rPr lang="zh-CN" altLang="en-US" sz="1400" dirty="0" smtClean="0">
                <a:solidFill>
                  <a:schemeClr val="bg1"/>
                </a:solidFill>
              </a:rPr>
              <a:t>    实验人员把一只猴子关在一只特制的铁笼里，铁笼里设置了一个铁棒，只要猴子碰动了铁棒，马上就会被打一针吗啡。开始，猴子似乎很气愤，因为挨了一针，很痛，便尽量躲避碰撞铁棒。可是一不小心，它还是碰撞了，自然又挨了一针。几天过后，猴子开始不气愤了。因为它觉得每次碰撞打针后，身体里有一种说不出的“快乐”。于是，它开始有意识的碰撞铁棒。随着时间的推移，猴子又发现，以前碰一次铁棒可以获得的“快乐”，现在碰两次也得不到了。怎么办</a:t>
            </a:r>
            <a:r>
              <a:rPr lang="en-US" altLang="zh-CN" sz="1400" dirty="0" smtClean="0">
                <a:solidFill>
                  <a:schemeClr val="bg1"/>
                </a:solidFill>
              </a:rPr>
              <a:t>?</a:t>
            </a:r>
            <a:r>
              <a:rPr lang="zh-CN" altLang="en-US" sz="1400" dirty="0" smtClean="0">
                <a:solidFill>
                  <a:schemeClr val="bg1"/>
                </a:solidFill>
              </a:rPr>
              <a:t>聪明的猴子便更频繁更猛烈地碰撞铁棒。这时，实验人员又安上了另一个可以提供精美食物的装置。但猴子即使在极端饥饿的情况下，也是宁可要吗啡不要食物。现在，实验人员又把吗啡撤去，换上输液的盐水。于是，猴子出现了以下症状：泪水、打哈欠、浑身发抖，焦躁不安</a:t>
            </a:r>
            <a:r>
              <a:rPr lang="en-US" altLang="zh-CN" sz="1400" dirty="0" smtClean="0">
                <a:solidFill>
                  <a:schemeClr val="bg1"/>
                </a:solidFill>
              </a:rPr>
              <a:t>……</a:t>
            </a:r>
            <a:r>
              <a:rPr lang="zh-CN" altLang="en-US" sz="1400" dirty="0" smtClean="0">
                <a:solidFill>
                  <a:schemeClr val="bg1"/>
                </a:solidFill>
              </a:rPr>
              <a:t>，为了得到曾经有过的“快乐”，它竟绝望地一次次重复着枯燥的碰撞铁棒的动作，毫不气馁。最多的一天内，它竟连续不断地碰撞了两万多次，直到力竭而死。它对毒品的无限渴求，使实验人员惊骇不已。</a:t>
            </a:r>
          </a:p>
        </p:txBody>
      </p:sp>
      <p:sp>
        <p:nvSpPr>
          <p:cNvPr id="3" name="标题 1"/>
          <p:cNvSpPr txBox="1">
            <a:spLocks/>
          </p:cNvSpPr>
          <p:nvPr/>
        </p:nvSpPr>
        <p:spPr>
          <a:xfrm>
            <a:off x="2011679" y="652336"/>
            <a:ext cx="5342022"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dirty="0" smtClean="0">
                <a:solidFill>
                  <a:schemeClr val="bg1"/>
                </a:solidFill>
              </a:rPr>
              <a:t>斯金纳</a:t>
            </a:r>
            <a:r>
              <a:rPr lang="en-US" altLang="zh-CN" sz="2800" dirty="0" smtClean="0">
                <a:solidFill>
                  <a:schemeClr val="bg1"/>
                </a:solidFill>
              </a:rPr>
              <a:t>(Skinner)</a:t>
            </a:r>
            <a:r>
              <a:rPr lang="zh-CN" altLang="en-US" sz="2800" dirty="0" smtClean="0">
                <a:solidFill>
                  <a:schemeClr val="bg1"/>
                </a:solidFill>
              </a:rPr>
              <a:t>动物成瘾性实验</a:t>
            </a:r>
            <a:endParaRPr lang="zh-CN" altLang="en-US" sz="2800" b="1" dirty="0">
              <a:solidFill>
                <a:schemeClr val="bg1"/>
              </a:solidFill>
              <a:latin typeface="微软雅黑" pitchFamily="34" charset="-122"/>
              <a:ea typeface="微软雅黑" pitchFamily="34" charset="-122"/>
            </a:endParaRPr>
          </a:p>
        </p:txBody>
      </p:sp>
      <p:cxnSp>
        <p:nvCxnSpPr>
          <p:cNvPr id="4" name="直接连接符 3"/>
          <p:cNvCxnSpPr/>
          <p:nvPr/>
        </p:nvCxnSpPr>
        <p:spPr>
          <a:xfrm>
            <a:off x="699989" y="1216421"/>
            <a:ext cx="765573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3140492" y="671587"/>
            <a:ext cx="2863017"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a:solidFill>
                  <a:schemeClr val="bg1"/>
                </a:solidFill>
                <a:latin typeface="微软雅黑" pitchFamily="34" charset="-122"/>
                <a:ea typeface="微软雅黑" pitchFamily="34" charset="-122"/>
              </a:rPr>
              <a:t>吸毒对人体的危害</a:t>
            </a:r>
          </a:p>
        </p:txBody>
      </p:sp>
      <p:sp>
        <p:nvSpPr>
          <p:cNvPr id="5" name="标题 1"/>
          <p:cNvSpPr txBox="1">
            <a:spLocks/>
          </p:cNvSpPr>
          <p:nvPr/>
        </p:nvSpPr>
        <p:spPr>
          <a:xfrm>
            <a:off x="661489" y="1689925"/>
            <a:ext cx="7744021" cy="1365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200000"/>
              </a:lnSpc>
            </a:pPr>
            <a:r>
              <a:rPr lang="zh-CN" altLang="en-US" sz="2400" b="1" dirty="0" smtClean="0">
                <a:solidFill>
                  <a:schemeClr val="bg1"/>
                </a:solidFill>
              </a:rPr>
              <a:t>    毒品对人体的危害主要是破坏人体中枢神经系统、消化系统、生殖系统、血液系统，严重者可导致死亡。</a:t>
            </a:r>
            <a:endParaRPr lang="zh-CN" altLang="en-US" sz="2400" b="1" dirty="0">
              <a:solidFill>
                <a:schemeClr val="bg1"/>
              </a:solidFill>
              <a:latin typeface="微软雅黑" pitchFamily="34" charset="-122"/>
              <a:ea typeface="微软雅黑" pitchFamily="34" charset="-122"/>
            </a:endParaRPr>
          </a:p>
        </p:txBody>
      </p:sp>
      <p:pic>
        <p:nvPicPr>
          <p:cNvPr id="8" name="图片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93661" y="212242"/>
            <a:ext cx="922201" cy="922201"/>
          </a:xfrm>
          <a:prstGeom prst="rect">
            <a:avLst/>
          </a:prstGeom>
        </p:spPr>
      </p:pic>
      <p:cxnSp>
        <p:nvCxnSpPr>
          <p:cNvPr id="10" name="直接连接符 9"/>
          <p:cNvCxnSpPr/>
          <p:nvPr/>
        </p:nvCxnSpPr>
        <p:spPr>
          <a:xfrm>
            <a:off x="699989" y="1216421"/>
            <a:ext cx="765573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 name="组合 38"/>
          <p:cNvGrpSpPr/>
          <p:nvPr/>
        </p:nvGrpSpPr>
        <p:grpSpPr>
          <a:xfrm>
            <a:off x="1271198" y="3854753"/>
            <a:ext cx="6601605" cy="906087"/>
            <a:chOff x="699989" y="3285534"/>
            <a:chExt cx="6601605" cy="906087"/>
          </a:xfrm>
        </p:grpSpPr>
        <p:grpSp>
          <p:nvGrpSpPr>
            <p:cNvPr id="3" name="组合 17"/>
            <p:cNvGrpSpPr/>
            <p:nvPr/>
          </p:nvGrpSpPr>
          <p:grpSpPr>
            <a:xfrm>
              <a:off x="699989" y="3285534"/>
              <a:ext cx="1031443" cy="906087"/>
              <a:chOff x="699989" y="3285534"/>
              <a:chExt cx="1031443" cy="906087"/>
            </a:xfrm>
          </p:grpSpPr>
          <p:sp>
            <p:nvSpPr>
              <p:cNvPr id="12" name="等腰三角形 11"/>
              <p:cNvSpPr/>
              <p:nvPr/>
            </p:nvSpPr>
            <p:spPr>
              <a:xfrm>
                <a:off x="699989" y="3285534"/>
                <a:ext cx="1031443" cy="88917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p>
            </p:txBody>
          </p:sp>
          <p:sp>
            <p:nvSpPr>
              <p:cNvPr id="16" name="标题 1"/>
              <p:cNvSpPr txBox="1">
                <a:spLocks/>
              </p:cNvSpPr>
              <p:nvPr/>
            </p:nvSpPr>
            <p:spPr>
              <a:xfrm>
                <a:off x="972568" y="3422180"/>
                <a:ext cx="486284" cy="769441"/>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altLang="zh-CN" sz="5000" b="1" dirty="0">
                    <a:solidFill>
                      <a:schemeClr val="bg1">
                        <a:alpha val="28000"/>
                      </a:schemeClr>
                    </a:solidFill>
                    <a:latin typeface="微软雅黑" pitchFamily="34" charset="-122"/>
                    <a:ea typeface="微软雅黑" pitchFamily="34" charset="-122"/>
                  </a:rPr>
                  <a:t>!</a:t>
                </a:r>
                <a:endParaRPr lang="zh-CN" altLang="en-US" sz="5000" b="1" dirty="0">
                  <a:solidFill>
                    <a:schemeClr val="bg1">
                      <a:alpha val="28000"/>
                    </a:schemeClr>
                  </a:solidFill>
                  <a:latin typeface="微软雅黑" pitchFamily="34" charset="-122"/>
                  <a:ea typeface="微软雅黑" pitchFamily="34" charset="-122"/>
                </a:endParaRPr>
              </a:p>
            </p:txBody>
          </p:sp>
          <p:sp>
            <p:nvSpPr>
              <p:cNvPr id="17" name="标题 1"/>
              <p:cNvSpPr txBox="1">
                <a:spLocks/>
              </p:cNvSpPr>
              <p:nvPr/>
            </p:nvSpPr>
            <p:spPr>
              <a:xfrm>
                <a:off x="972568" y="3668400"/>
                <a:ext cx="486284" cy="276999"/>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800" b="1" dirty="0">
                    <a:solidFill>
                      <a:schemeClr val="bg1"/>
                    </a:solidFill>
                    <a:latin typeface="微软雅黑" pitchFamily="34" charset="-122"/>
                    <a:ea typeface="微软雅黑" pitchFamily="34" charset="-122"/>
                  </a:rPr>
                  <a:t>不安</a:t>
                </a:r>
              </a:p>
            </p:txBody>
          </p:sp>
        </p:grpSp>
        <p:grpSp>
          <p:nvGrpSpPr>
            <p:cNvPr id="6" name="组合 18"/>
            <p:cNvGrpSpPr/>
            <p:nvPr/>
          </p:nvGrpSpPr>
          <p:grpSpPr>
            <a:xfrm>
              <a:off x="1814021" y="3285534"/>
              <a:ext cx="1031443" cy="906087"/>
              <a:chOff x="699989" y="3285534"/>
              <a:chExt cx="1031443" cy="906087"/>
            </a:xfrm>
          </p:grpSpPr>
          <p:sp>
            <p:nvSpPr>
              <p:cNvPr id="20" name="等腰三角形 19"/>
              <p:cNvSpPr/>
              <p:nvPr/>
            </p:nvSpPr>
            <p:spPr>
              <a:xfrm>
                <a:off x="699989" y="3285534"/>
                <a:ext cx="1031443" cy="88917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p>
            </p:txBody>
          </p:sp>
          <p:sp>
            <p:nvSpPr>
              <p:cNvPr id="21" name="标题 1"/>
              <p:cNvSpPr txBox="1">
                <a:spLocks/>
              </p:cNvSpPr>
              <p:nvPr/>
            </p:nvSpPr>
            <p:spPr>
              <a:xfrm>
                <a:off x="972568" y="3422180"/>
                <a:ext cx="486284" cy="769441"/>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altLang="zh-CN" sz="5000" b="1" dirty="0">
                    <a:solidFill>
                      <a:schemeClr val="bg1">
                        <a:alpha val="28000"/>
                      </a:schemeClr>
                    </a:solidFill>
                    <a:latin typeface="微软雅黑" pitchFamily="34" charset="-122"/>
                    <a:ea typeface="微软雅黑" pitchFamily="34" charset="-122"/>
                  </a:rPr>
                  <a:t>!</a:t>
                </a:r>
                <a:endParaRPr lang="zh-CN" altLang="en-US" sz="5000" b="1" dirty="0">
                  <a:solidFill>
                    <a:schemeClr val="bg1">
                      <a:alpha val="28000"/>
                    </a:schemeClr>
                  </a:solidFill>
                  <a:latin typeface="微软雅黑" pitchFamily="34" charset="-122"/>
                  <a:ea typeface="微软雅黑" pitchFamily="34" charset="-122"/>
                </a:endParaRPr>
              </a:p>
            </p:txBody>
          </p:sp>
          <p:sp>
            <p:nvSpPr>
              <p:cNvPr id="22" name="标题 1"/>
              <p:cNvSpPr txBox="1">
                <a:spLocks/>
              </p:cNvSpPr>
              <p:nvPr/>
            </p:nvSpPr>
            <p:spPr>
              <a:xfrm>
                <a:off x="972568" y="3668400"/>
                <a:ext cx="486284" cy="276999"/>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800" b="1" dirty="0">
                    <a:solidFill>
                      <a:schemeClr val="bg1"/>
                    </a:solidFill>
                    <a:latin typeface="微软雅黑" pitchFamily="34" charset="-122"/>
                    <a:ea typeface="微软雅黑" pitchFamily="34" charset="-122"/>
                  </a:rPr>
                  <a:t>焦虑</a:t>
                </a:r>
              </a:p>
            </p:txBody>
          </p:sp>
        </p:grpSp>
        <p:grpSp>
          <p:nvGrpSpPr>
            <p:cNvPr id="7" name="组合 22"/>
            <p:cNvGrpSpPr/>
            <p:nvPr/>
          </p:nvGrpSpPr>
          <p:grpSpPr>
            <a:xfrm>
              <a:off x="2928053" y="3285534"/>
              <a:ext cx="1031443" cy="906087"/>
              <a:chOff x="699989" y="3285534"/>
              <a:chExt cx="1031443" cy="906087"/>
            </a:xfrm>
          </p:grpSpPr>
          <p:sp>
            <p:nvSpPr>
              <p:cNvPr id="24" name="等腰三角形 23"/>
              <p:cNvSpPr/>
              <p:nvPr/>
            </p:nvSpPr>
            <p:spPr>
              <a:xfrm>
                <a:off x="699989" y="3285534"/>
                <a:ext cx="1031443" cy="88917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p>
            </p:txBody>
          </p:sp>
          <p:sp>
            <p:nvSpPr>
              <p:cNvPr id="25" name="标题 1"/>
              <p:cNvSpPr txBox="1">
                <a:spLocks/>
              </p:cNvSpPr>
              <p:nvPr/>
            </p:nvSpPr>
            <p:spPr>
              <a:xfrm>
                <a:off x="972568" y="3422180"/>
                <a:ext cx="486284" cy="769441"/>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altLang="zh-CN" sz="5000" b="1" dirty="0">
                    <a:solidFill>
                      <a:schemeClr val="bg1">
                        <a:alpha val="28000"/>
                      </a:schemeClr>
                    </a:solidFill>
                    <a:latin typeface="微软雅黑" pitchFamily="34" charset="-122"/>
                    <a:ea typeface="微软雅黑" pitchFamily="34" charset="-122"/>
                  </a:rPr>
                  <a:t>!</a:t>
                </a:r>
                <a:endParaRPr lang="zh-CN" altLang="en-US" sz="5000" b="1" dirty="0">
                  <a:solidFill>
                    <a:schemeClr val="bg1">
                      <a:alpha val="28000"/>
                    </a:schemeClr>
                  </a:solidFill>
                  <a:latin typeface="微软雅黑" pitchFamily="34" charset="-122"/>
                  <a:ea typeface="微软雅黑" pitchFamily="34" charset="-122"/>
                </a:endParaRPr>
              </a:p>
            </p:txBody>
          </p:sp>
          <p:sp>
            <p:nvSpPr>
              <p:cNvPr id="26" name="标题 1"/>
              <p:cNvSpPr txBox="1">
                <a:spLocks/>
              </p:cNvSpPr>
              <p:nvPr/>
            </p:nvSpPr>
            <p:spPr>
              <a:xfrm>
                <a:off x="972568" y="3668400"/>
                <a:ext cx="486284" cy="276999"/>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800" b="1" dirty="0">
                    <a:solidFill>
                      <a:schemeClr val="bg1"/>
                    </a:solidFill>
                    <a:latin typeface="微软雅黑" pitchFamily="34" charset="-122"/>
                    <a:ea typeface="微软雅黑" pitchFamily="34" charset="-122"/>
                  </a:rPr>
                  <a:t>恶心</a:t>
                </a:r>
              </a:p>
            </p:txBody>
          </p:sp>
        </p:grpSp>
        <p:grpSp>
          <p:nvGrpSpPr>
            <p:cNvPr id="9" name="组合 26"/>
            <p:cNvGrpSpPr/>
            <p:nvPr/>
          </p:nvGrpSpPr>
          <p:grpSpPr>
            <a:xfrm>
              <a:off x="4042085" y="3285534"/>
              <a:ext cx="1031443" cy="906087"/>
              <a:chOff x="699989" y="3285534"/>
              <a:chExt cx="1031443" cy="906087"/>
            </a:xfrm>
          </p:grpSpPr>
          <p:sp>
            <p:nvSpPr>
              <p:cNvPr id="28" name="等腰三角形 27"/>
              <p:cNvSpPr/>
              <p:nvPr/>
            </p:nvSpPr>
            <p:spPr>
              <a:xfrm>
                <a:off x="699989" y="3285534"/>
                <a:ext cx="1031443" cy="88917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p>
            </p:txBody>
          </p:sp>
          <p:sp>
            <p:nvSpPr>
              <p:cNvPr id="29" name="标题 1"/>
              <p:cNvSpPr txBox="1">
                <a:spLocks/>
              </p:cNvSpPr>
              <p:nvPr/>
            </p:nvSpPr>
            <p:spPr>
              <a:xfrm>
                <a:off x="972568" y="3422180"/>
                <a:ext cx="486284" cy="769441"/>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altLang="zh-CN" sz="5000" b="1" dirty="0">
                    <a:solidFill>
                      <a:schemeClr val="bg1">
                        <a:alpha val="28000"/>
                      </a:schemeClr>
                    </a:solidFill>
                    <a:latin typeface="微软雅黑" pitchFamily="34" charset="-122"/>
                    <a:ea typeface="微软雅黑" pitchFamily="34" charset="-122"/>
                  </a:rPr>
                  <a:t>!</a:t>
                </a:r>
                <a:endParaRPr lang="zh-CN" altLang="en-US" sz="5000" b="1" dirty="0">
                  <a:solidFill>
                    <a:schemeClr val="bg1">
                      <a:alpha val="28000"/>
                    </a:schemeClr>
                  </a:solidFill>
                  <a:latin typeface="微软雅黑" pitchFamily="34" charset="-122"/>
                  <a:ea typeface="微软雅黑" pitchFamily="34" charset="-122"/>
                </a:endParaRPr>
              </a:p>
            </p:txBody>
          </p:sp>
          <p:sp>
            <p:nvSpPr>
              <p:cNvPr id="30" name="标题 1"/>
              <p:cNvSpPr txBox="1">
                <a:spLocks/>
              </p:cNvSpPr>
              <p:nvPr/>
            </p:nvSpPr>
            <p:spPr>
              <a:xfrm>
                <a:off x="972568" y="3668400"/>
                <a:ext cx="486284" cy="276999"/>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800" b="1" dirty="0">
                    <a:solidFill>
                      <a:schemeClr val="bg1"/>
                    </a:solidFill>
                    <a:latin typeface="微软雅黑" pitchFamily="34" charset="-122"/>
                    <a:ea typeface="微软雅黑" pitchFamily="34" charset="-122"/>
                  </a:rPr>
                  <a:t>呕吐</a:t>
                </a:r>
              </a:p>
            </p:txBody>
          </p:sp>
        </p:grpSp>
        <p:grpSp>
          <p:nvGrpSpPr>
            <p:cNvPr id="11" name="组合 30"/>
            <p:cNvGrpSpPr/>
            <p:nvPr/>
          </p:nvGrpSpPr>
          <p:grpSpPr>
            <a:xfrm>
              <a:off x="5156117" y="3285534"/>
              <a:ext cx="1031443" cy="906087"/>
              <a:chOff x="699989" y="3285534"/>
              <a:chExt cx="1031443" cy="906087"/>
            </a:xfrm>
          </p:grpSpPr>
          <p:sp>
            <p:nvSpPr>
              <p:cNvPr id="32" name="等腰三角形 31"/>
              <p:cNvSpPr/>
              <p:nvPr/>
            </p:nvSpPr>
            <p:spPr>
              <a:xfrm>
                <a:off x="699989" y="3285534"/>
                <a:ext cx="1031443" cy="88917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p>
            </p:txBody>
          </p:sp>
          <p:sp>
            <p:nvSpPr>
              <p:cNvPr id="33" name="标题 1"/>
              <p:cNvSpPr txBox="1">
                <a:spLocks/>
              </p:cNvSpPr>
              <p:nvPr/>
            </p:nvSpPr>
            <p:spPr>
              <a:xfrm>
                <a:off x="972568" y="3422180"/>
                <a:ext cx="486284" cy="769441"/>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altLang="zh-CN" sz="5000" b="1" dirty="0">
                    <a:solidFill>
                      <a:schemeClr val="bg1">
                        <a:alpha val="28000"/>
                      </a:schemeClr>
                    </a:solidFill>
                    <a:latin typeface="微软雅黑" pitchFamily="34" charset="-122"/>
                    <a:ea typeface="微软雅黑" pitchFamily="34" charset="-122"/>
                  </a:rPr>
                  <a:t>!</a:t>
                </a:r>
                <a:endParaRPr lang="zh-CN" altLang="en-US" sz="5000" b="1" dirty="0">
                  <a:solidFill>
                    <a:schemeClr val="bg1">
                      <a:alpha val="28000"/>
                    </a:schemeClr>
                  </a:solidFill>
                  <a:latin typeface="微软雅黑" pitchFamily="34" charset="-122"/>
                  <a:ea typeface="微软雅黑" pitchFamily="34" charset="-122"/>
                </a:endParaRPr>
              </a:p>
            </p:txBody>
          </p:sp>
          <p:sp>
            <p:nvSpPr>
              <p:cNvPr id="34" name="标题 1"/>
              <p:cNvSpPr txBox="1">
                <a:spLocks/>
              </p:cNvSpPr>
              <p:nvPr/>
            </p:nvSpPr>
            <p:spPr>
              <a:xfrm>
                <a:off x="972568" y="3668400"/>
                <a:ext cx="486284" cy="276999"/>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800" b="1" dirty="0">
                    <a:solidFill>
                      <a:schemeClr val="bg1"/>
                    </a:solidFill>
                    <a:latin typeface="微软雅黑" pitchFamily="34" charset="-122"/>
                    <a:ea typeface="微软雅黑" pitchFamily="34" charset="-122"/>
                  </a:rPr>
                  <a:t>腹痛</a:t>
                </a:r>
              </a:p>
            </p:txBody>
          </p:sp>
        </p:grpSp>
        <p:grpSp>
          <p:nvGrpSpPr>
            <p:cNvPr id="13" name="组合 34"/>
            <p:cNvGrpSpPr/>
            <p:nvPr/>
          </p:nvGrpSpPr>
          <p:grpSpPr>
            <a:xfrm>
              <a:off x="6270151" y="3285534"/>
              <a:ext cx="1031443" cy="906087"/>
              <a:chOff x="699989" y="3285534"/>
              <a:chExt cx="1031443" cy="906087"/>
            </a:xfrm>
          </p:grpSpPr>
          <p:sp>
            <p:nvSpPr>
              <p:cNvPr id="36" name="等腰三角形 35"/>
              <p:cNvSpPr/>
              <p:nvPr/>
            </p:nvSpPr>
            <p:spPr>
              <a:xfrm>
                <a:off x="699989" y="3285534"/>
                <a:ext cx="1031443" cy="88917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p>
            </p:txBody>
          </p:sp>
          <p:sp>
            <p:nvSpPr>
              <p:cNvPr id="37" name="标题 1"/>
              <p:cNvSpPr txBox="1">
                <a:spLocks/>
              </p:cNvSpPr>
              <p:nvPr/>
            </p:nvSpPr>
            <p:spPr>
              <a:xfrm>
                <a:off x="972568" y="3422180"/>
                <a:ext cx="486284" cy="769441"/>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altLang="zh-CN" sz="5000" b="1" dirty="0">
                    <a:solidFill>
                      <a:schemeClr val="bg1">
                        <a:alpha val="28000"/>
                      </a:schemeClr>
                    </a:solidFill>
                    <a:latin typeface="微软雅黑" pitchFamily="34" charset="-122"/>
                    <a:ea typeface="微软雅黑" pitchFamily="34" charset="-122"/>
                  </a:rPr>
                  <a:t>!</a:t>
                </a:r>
                <a:endParaRPr lang="zh-CN" altLang="en-US" sz="5000" b="1" dirty="0">
                  <a:solidFill>
                    <a:schemeClr val="bg1">
                      <a:alpha val="28000"/>
                    </a:schemeClr>
                  </a:solidFill>
                  <a:latin typeface="微软雅黑" pitchFamily="34" charset="-122"/>
                  <a:ea typeface="微软雅黑" pitchFamily="34" charset="-122"/>
                </a:endParaRPr>
              </a:p>
            </p:txBody>
          </p:sp>
          <p:sp>
            <p:nvSpPr>
              <p:cNvPr id="38" name="标题 1"/>
              <p:cNvSpPr txBox="1">
                <a:spLocks/>
              </p:cNvSpPr>
              <p:nvPr/>
            </p:nvSpPr>
            <p:spPr>
              <a:xfrm>
                <a:off x="972568" y="3668400"/>
                <a:ext cx="486284" cy="276999"/>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800" b="1" dirty="0">
                    <a:solidFill>
                      <a:schemeClr val="bg1"/>
                    </a:solidFill>
                    <a:latin typeface="微软雅黑" pitchFamily="34" charset="-122"/>
                    <a:ea typeface="微软雅黑" pitchFamily="34" charset="-122"/>
                  </a:rPr>
                  <a:t>腹泻</a:t>
                </a:r>
              </a:p>
            </p:txBody>
          </p:sp>
        </p:grpSp>
      </p:grpSp>
    </p:spTree>
    <p:extLst>
      <p:ext uri="{BB962C8B-B14F-4D97-AF65-F5344CB8AC3E}">
        <p14:creationId xmlns="" xmlns:p14="http://schemas.microsoft.com/office/powerpoint/2010/main" val="168838019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140492" y="671587"/>
            <a:ext cx="2863017"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a:solidFill>
                  <a:schemeClr val="bg1"/>
                </a:solidFill>
                <a:latin typeface="微软雅黑" pitchFamily="34" charset="-122"/>
                <a:ea typeface="微软雅黑" pitchFamily="34" charset="-122"/>
              </a:rPr>
              <a:t>吸毒</a:t>
            </a:r>
            <a:r>
              <a:rPr lang="zh-CN" altLang="en-US" sz="2800" b="1" dirty="0" smtClean="0">
                <a:solidFill>
                  <a:schemeClr val="bg1"/>
                </a:solidFill>
                <a:latin typeface="微软雅黑" pitchFamily="34" charset="-122"/>
                <a:ea typeface="微软雅黑" pitchFamily="34" charset="-122"/>
              </a:rPr>
              <a:t>对个人的</a:t>
            </a:r>
            <a:r>
              <a:rPr lang="zh-CN" altLang="en-US" sz="2800" b="1" dirty="0">
                <a:solidFill>
                  <a:schemeClr val="bg1"/>
                </a:solidFill>
                <a:latin typeface="微软雅黑" pitchFamily="34" charset="-122"/>
                <a:ea typeface="微软雅黑" pitchFamily="34" charset="-122"/>
              </a:rPr>
              <a:t>危害</a:t>
            </a:r>
          </a:p>
        </p:txBody>
      </p:sp>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93661" y="212242"/>
            <a:ext cx="922201" cy="922201"/>
          </a:xfrm>
          <a:prstGeom prst="rect">
            <a:avLst/>
          </a:prstGeom>
        </p:spPr>
      </p:pic>
      <p:cxnSp>
        <p:nvCxnSpPr>
          <p:cNvPr id="4" name="直接连接符 3"/>
          <p:cNvCxnSpPr/>
          <p:nvPr/>
        </p:nvCxnSpPr>
        <p:spPr>
          <a:xfrm>
            <a:off x="699989" y="1216421"/>
            <a:ext cx="765573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2105023" y="1810968"/>
            <a:ext cx="0" cy="3833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2"/>
          <p:cNvSpPr txBox="1">
            <a:spLocks noChangeArrowheads="1"/>
          </p:cNvSpPr>
          <p:nvPr/>
        </p:nvSpPr>
        <p:spPr bwMode="auto">
          <a:xfrm>
            <a:off x="2106502" y="1960266"/>
            <a:ext cx="1269102" cy="804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800" dirty="0">
                <a:solidFill>
                  <a:schemeClr val="bg1"/>
                </a:solidFill>
                <a:latin typeface="仿宋" panose="02010609060101010101" pitchFamily="49" charset="-122"/>
                <a:ea typeface="仿宋" panose="02010609060101010101" pitchFamily="49" charset="-122"/>
              </a:rPr>
              <a:t>近年来的研究证实，毒品能直接改变人脑中部分化学物质的结构</a:t>
            </a:r>
            <a:r>
              <a:rPr lang="zh-CN" altLang="en-US" sz="800" dirty="0" smtClean="0">
                <a:solidFill>
                  <a:schemeClr val="bg1"/>
                </a:solidFill>
                <a:latin typeface="仿宋" panose="02010609060101010101" pitchFamily="49" charset="-122"/>
                <a:ea typeface="仿宋" panose="02010609060101010101" pitchFamily="49" charset="-122"/>
              </a:rPr>
              <a:t>，破坏</a:t>
            </a:r>
            <a:r>
              <a:rPr lang="zh-CN" altLang="en-US" sz="800" dirty="0">
                <a:solidFill>
                  <a:schemeClr val="bg1"/>
                </a:solidFill>
                <a:latin typeface="仿宋" panose="02010609060101010101" pitchFamily="49" charset="-122"/>
                <a:ea typeface="仿宋" panose="02010609060101010101" pitchFamily="49" charset="-122"/>
              </a:rPr>
              <a:t>、扰乱人体正常的高级神经活动，有的甚至毒害、损伤神经组织。</a:t>
            </a:r>
          </a:p>
        </p:txBody>
      </p:sp>
      <p:sp>
        <p:nvSpPr>
          <p:cNvPr id="7" name="文本框 53"/>
          <p:cNvSpPr txBox="1"/>
          <p:nvPr/>
        </p:nvSpPr>
        <p:spPr>
          <a:xfrm>
            <a:off x="2106502" y="1740015"/>
            <a:ext cx="1617970" cy="273406"/>
          </a:xfrm>
          <a:prstGeom prst="rect">
            <a:avLst/>
          </a:prstGeom>
          <a:noFill/>
        </p:spPr>
        <p:txBody>
          <a:bodyPr lIns="65023" tIns="32511" rIns="65023" bIns="32511">
            <a:spAutoFit/>
          </a:bodyPr>
          <a:lstStyle/>
          <a:p>
            <a:pPr>
              <a:defRPr/>
            </a:pPr>
            <a:r>
              <a:rPr lang="zh-CN" altLang="en-US" b="1" dirty="0">
                <a:solidFill>
                  <a:srgbClr val="FFFF00"/>
                </a:solidFill>
                <a:latin typeface="仿宋" panose="02010609060101010101" pitchFamily="49" charset="-122"/>
                <a:ea typeface="仿宋" panose="02010609060101010101" pitchFamily="49" charset="-122"/>
              </a:rPr>
              <a:t>大脑病变</a:t>
            </a:r>
            <a:endParaRPr lang="zh-CN" altLang="en-US" b="1" dirty="0">
              <a:solidFill>
                <a:srgbClr val="FFFF00"/>
              </a:solidFill>
              <a:latin typeface="Franklin Gothic Book" panose="020B0503020102020204" pitchFamily="34" charset="0"/>
              <a:ea typeface="+mn-ea"/>
            </a:endParaRPr>
          </a:p>
        </p:txBody>
      </p:sp>
      <p:sp>
        <p:nvSpPr>
          <p:cNvPr id="8" name="椭圆 26"/>
          <p:cNvSpPr/>
          <p:nvPr/>
        </p:nvSpPr>
        <p:spPr bwMode="auto">
          <a:xfrm>
            <a:off x="1674949" y="1840399"/>
            <a:ext cx="296841" cy="309013"/>
          </a:xfrm>
          <a:prstGeom prst="ellipse">
            <a:avLst/>
          </a:prstGeom>
          <a:solidFill>
            <a:srgbClr val="C00000"/>
          </a:solidFill>
          <a:ln w="57150" cap="flat" cmpd="sng" algn="ctr">
            <a:solidFill>
              <a:schemeClr val="bg1"/>
            </a:solidFill>
            <a:prstDash val="solid"/>
          </a:ln>
          <a:effectLst>
            <a:outerShdw blurRad="381000" dist="127000" dir="2700000" algn="tl" rotWithShape="0">
              <a:prstClr val="black">
                <a:alpha val="40000"/>
              </a:prstClr>
            </a:outerShdw>
          </a:effectLst>
        </p:spPr>
        <p:txBody>
          <a:bodyPr lIns="65023" tIns="32511" rIns="65023" bIns="32511" anchor="ctr"/>
          <a:lstStyle/>
          <a:p>
            <a:pPr algn="ctr">
              <a:lnSpc>
                <a:spcPct val="130000"/>
              </a:lnSpc>
              <a:defRPr/>
            </a:pPr>
            <a:endParaRPr lang="en-US" sz="600" kern="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文本框 57"/>
          <p:cNvSpPr txBox="1">
            <a:spLocks noChangeArrowheads="1"/>
          </p:cNvSpPr>
          <p:nvPr/>
        </p:nvSpPr>
        <p:spPr bwMode="auto">
          <a:xfrm>
            <a:off x="185591" y="1236587"/>
            <a:ext cx="2067744" cy="373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5023" tIns="32511" rIns="65023" bIns="32511">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000" b="1" dirty="0" smtClean="0">
                <a:solidFill>
                  <a:schemeClr val="bg1"/>
                </a:solidFill>
                <a:latin typeface="宋体" panose="02010600030101010101" pitchFamily="2" charset="-122"/>
              </a:rPr>
              <a:t>对</a:t>
            </a:r>
            <a:r>
              <a:rPr lang="zh-CN" altLang="en-US" sz="2000" b="1" dirty="0">
                <a:solidFill>
                  <a:schemeClr val="bg1"/>
                </a:solidFill>
                <a:latin typeface="宋体" panose="02010600030101010101" pitchFamily="2" charset="-122"/>
              </a:rPr>
              <a:t>身体的</a:t>
            </a:r>
            <a:r>
              <a:rPr lang="zh-CN" altLang="en-US" sz="2000" b="1" dirty="0" smtClean="0">
                <a:solidFill>
                  <a:schemeClr val="bg1"/>
                </a:solidFill>
                <a:latin typeface="宋体" panose="02010600030101010101" pitchFamily="2" charset="-122"/>
              </a:rPr>
              <a:t>危害：</a:t>
            </a:r>
            <a:r>
              <a:rPr lang="zh-CN" altLang="en-US" sz="2000" b="1" dirty="0" smtClean="0">
                <a:solidFill>
                  <a:schemeClr val="bg1"/>
                </a:solidFill>
                <a:latin typeface="黑体" panose="02010609060101010101" pitchFamily="49" charset="-122"/>
                <a:ea typeface="黑体" panose="02010609060101010101" pitchFamily="49" charset="-122"/>
              </a:rPr>
              <a:t> </a:t>
            </a:r>
            <a:endParaRPr lang="zh-CN" altLang="en-US" sz="2000" b="1" dirty="0">
              <a:solidFill>
                <a:schemeClr val="bg1"/>
              </a:solidFill>
              <a:latin typeface="黑体" panose="02010609060101010101" pitchFamily="49" charset="-122"/>
              <a:ea typeface="黑体" panose="02010609060101010101" pitchFamily="49" charset="-122"/>
            </a:endParaRPr>
          </a:p>
        </p:txBody>
      </p:sp>
      <p:sp>
        <p:nvSpPr>
          <p:cNvPr id="10" name="文本占位符 8"/>
          <p:cNvSpPr txBox="1">
            <a:spLocks/>
          </p:cNvSpPr>
          <p:nvPr/>
        </p:nvSpPr>
        <p:spPr>
          <a:xfrm>
            <a:off x="1711062" y="1886159"/>
            <a:ext cx="256028" cy="308204"/>
          </a:xfrm>
          <a:prstGeom prst="rect">
            <a:avLst/>
          </a:prstGeom>
        </p:spPr>
        <p:txBody>
          <a:bodyPr lIns="65023" tIns="32511" rIns="65023" bIns="32511"/>
          <a:lstStyle>
            <a:lvl1pPr marL="241082" indent="-241082" algn="l" defTabSz="964326" rtl="0" eaLnBrk="1" latinLnBrk="0" hangingPunct="1">
              <a:lnSpc>
                <a:spcPct val="90000"/>
              </a:lnSpc>
              <a:spcBef>
                <a:spcPts val="1055"/>
              </a:spcBef>
              <a:buFont typeface="Arial" panose="020B0604020202020204" pitchFamily="34" charset="0"/>
              <a:buChar char="•"/>
              <a:defRPr sz="2953" kern="1200">
                <a:solidFill>
                  <a:schemeClr val="bg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pPr marL="0" indent="0">
              <a:buNone/>
            </a:pPr>
            <a:r>
              <a:rPr lang="en-US" altLang="zh-CN" sz="1400" b="1" dirty="0">
                <a:latin typeface="微软雅黑" panose="020B0503020204020204" pitchFamily="34" charset="-122"/>
                <a:ea typeface="微软雅黑" panose="020B0503020204020204" pitchFamily="34" charset="-122"/>
              </a:rPr>
              <a:t>1</a:t>
            </a:r>
            <a:endParaRPr lang="zh-CN" altLang="en-US" sz="1700" b="1" dirty="0"/>
          </a:p>
        </p:txBody>
      </p:sp>
      <p:cxnSp>
        <p:nvCxnSpPr>
          <p:cNvPr id="11" name="直接连接符 10"/>
          <p:cNvCxnSpPr/>
          <p:nvPr/>
        </p:nvCxnSpPr>
        <p:spPr>
          <a:xfrm>
            <a:off x="2129530" y="2884616"/>
            <a:ext cx="0" cy="3833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文本框 60"/>
          <p:cNvSpPr txBox="1">
            <a:spLocks noChangeArrowheads="1"/>
          </p:cNvSpPr>
          <p:nvPr/>
        </p:nvSpPr>
        <p:spPr bwMode="auto">
          <a:xfrm>
            <a:off x="2131009" y="3033914"/>
            <a:ext cx="1269102" cy="558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800" dirty="0">
                <a:solidFill>
                  <a:schemeClr val="bg1"/>
                </a:solidFill>
                <a:latin typeface="仿宋" panose="02010609060101010101" pitchFamily="49" charset="-122"/>
                <a:ea typeface="仿宋" panose="02010609060101010101" pitchFamily="49" charset="-122"/>
              </a:rPr>
              <a:t>毒品毒害人体重要的组织、器官、对循环系统的毒害表现为血压下降，心动过缓。</a:t>
            </a:r>
          </a:p>
        </p:txBody>
      </p:sp>
      <p:sp>
        <p:nvSpPr>
          <p:cNvPr id="13" name="文本框 61"/>
          <p:cNvSpPr txBox="1"/>
          <p:nvPr/>
        </p:nvSpPr>
        <p:spPr>
          <a:xfrm>
            <a:off x="2131009" y="2813662"/>
            <a:ext cx="1617970" cy="273406"/>
          </a:xfrm>
          <a:prstGeom prst="rect">
            <a:avLst/>
          </a:prstGeom>
          <a:noFill/>
        </p:spPr>
        <p:txBody>
          <a:bodyPr lIns="65023" tIns="32511" rIns="65023" bIns="32511">
            <a:spAutoFit/>
          </a:bodyPr>
          <a:lstStyle/>
          <a:p>
            <a:pPr>
              <a:defRPr/>
            </a:pPr>
            <a:r>
              <a:rPr lang="zh-CN" altLang="en-US" b="1" dirty="0">
                <a:solidFill>
                  <a:srgbClr val="FFFF00"/>
                </a:solidFill>
                <a:latin typeface="仿宋" panose="02010609060101010101" pitchFamily="49" charset="-122"/>
                <a:ea typeface="仿宋" panose="02010609060101010101" pitchFamily="49" charset="-122"/>
              </a:rPr>
              <a:t>心脏病变</a:t>
            </a:r>
            <a:endParaRPr lang="zh-CN" altLang="en-US" b="1" dirty="0">
              <a:solidFill>
                <a:srgbClr val="FFFF00"/>
              </a:solidFill>
              <a:latin typeface="Franklin Gothic Book" panose="020B0503020102020204" pitchFamily="34" charset="0"/>
              <a:ea typeface="+mn-ea"/>
            </a:endParaRPr>
          </a:p>
        </p:txBody>
      </p:sp>
      <p:sp>
        <p:nvSpPr>
          <p:cNvPr id="14" name="椭圆 26"/>
          <p:cNvSpPr/>
          <p:nvPr/>
        </p:nvSpPr>
        <p:spPr bwMode="auto">
          <a:xfrm>
            <a:off x="1706271" y="2927885"/>
            <a:ext cx="296841" cy="296857"/>
          </a:xfrm>
          <a:prstGeom prst="ellipse">
            <a:avLst/>
          </a:prstGeom>
          <a:solidFill>
            <a:srgbClr val="C00000"/>
          </a:solidFill>
          <a:ln w="57150" cap="flat" cmpd="sng" algn="ctr">
            <a:solidFill>
              <a:schemeClr val="bg1"/>
            </a:solidFill>
            <a:prstDash val="solid"/>
          </a:ln>
          <a:effectLst>
            <a:outerShdw blurRad="381000" dist="127000" dir="2700000" algn="tl" rotWithShape="0">
              <a:prstClr val="black">
                <a:alpha val="40000"/>
              </a:prstClr>
            </a:outerShdw>
          </a:effectLst>
        </p:spPr>
        <p:txBody>
          <a:bodyPr lIns="65023" tIns="32511" rIns="65023" bIns="32511" anchor="ctr"/>
          <a:lstStyle/>
          <a:p>
            <a:pPr algn="ctr">
              <a:lnSpc>
                <a:spcPct val="130000"/>
              </a:lnSpc>
              <a:defRPr/>
            </a:pPr>
            <a:endParaRPr lang="en-US" sz="600" kern="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文本占位符 8"/>
          <p:cNvSpPr txBox="1">
            <a:spLocks/>
          </p:cNvSpPr>
          <p:nvPr/>
        </p:nvSpPr>
        <p:spPr>
          <a:xfrm>
            <a:off x="1735569" y="2959807"/>
            <a:ext cx="256028" cy="308204"/>
          </a:xfrm>
          <a:prstGeom prst="rect">
            <a:avLst/>
          </a:prstGeom>
        </p:spPr>
        <p:txBody>
          <a:bodyPr lIns="65023" tIns="32511" rIns="65023" bIns="32511"/>
          <a:lstStyle>
            <a:lvl1pPr marL="241082" indent="-241082" algn="l" defTabSz="964326" rtl="0" eaLnBrk="1" latinLnBrk="0" hangingPunct="1">
              <a:lnSpc>
                <a:spcPct val="90000"/>
              </a:lnSpc>
              <a:spcBef>
                <a:spcPts val="1055"/>
              </a:spcBef>
              <a:buFont typeface="Arial" panose="020B0604020202020204" pitchFamily="34" charset="0"/>
              <a:buChar char="•"/>
              <a:defRPr sz="2953" kern="1200">
                <a:solidFill>
                  <a:schemeClr val="bg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pPr marL="0" indent="0">
              <a:buNone/>
            </a:pPr>
            <a:r>
              <a:rPr lang="en-US" altLang="zh-CN" sz="1400" b="1" dirty="0">
                <a:latin typeface="微软雅黑" panose="020B0503020204020204" pitchFamily="34" charset="-122"/>
                <a:ea typeface="微软雅黑" panose="020B0503020204020204" pitchFamily="34" charset="-122"/>
              </a:rPr>
              <a:t>2</a:t>
            </a:r>
            <a:endParaRPr lang="zh-CN" altLang="en-US" sz="1700" b="1" dirty="0"/>
          </a:p>
        </p:txBody>
      </p:sp>
      <p:cxnSp>
        <p:nvCxnSpPr>
          <p:cNvPr id="16" name="直接连接符 15"/>
          <p:cNvCxnSpPr/>
          <p:nvPr/>
        </p:nvCxnSpPr>
        <p:spPr>
          <a:xfrm>
            <a:off x="2129530" y="3970001"/>
            <a:ext cx="0" cy="3833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文本框 65"/>
          <p:cNvSpPr txBox="1">
            <a:spLocks noChangeArrowheads="1"/>
          </p:cNvSpPr>
          <p:nvPr/>
        </p:nvSpPr>
        <p:spPr bwMode="auto">
          <a:xfrm>
            <a:off x="2131009" y="4119300"/>
            <a:ext cx="1269102" cy="619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90000"/>
              </a:lnSpc>
            </a:pPr>
            <a:r>
              <a:rPr lang="zh-CN" altLang="en-US" sz="800" dirty="0">
                <a:solidFill>
                  <a:schemeClr val="bg1"/>
                </a:solidFill>
                <a:latin typeface="仿宋" panose="02010609060101010101" pitchFamily="49" charset="-122"/>
                <a:ea typeface="仿宋" panose="02010609060101010101" pitchFamily="49" charset="-122"/>
              </a:rPr>
              <a:t>吸毒者胃肠道平滑肌和括约肌张力提高，蠕动减弱，出现消化和吸收功能障碍，食欲不振，甚至完全丧失营养摄入严重不足。</a:t>
            </a:r>
          </a:p>
        </p:txBody>
      </p:sp>
      <p:sp>
        <p:nvSpPr>
          <p:cNvPr id="18" name="文本框 66"/>
          <p:cNvSpPr txBox="1"/>
          <p:nvPr/>
        </p:nvSpPr>
        <p:spPr>
          <a:xfrm>
            <a:off x="2131009" y="3899048"/>
            <a:ext cx="1617970" cy="273406"/>
          </a:xfrm>
          <a:prstGeom prst="rect">
            <a:avLst/>
          </a:prstGeom>
          <a:noFill/>
        </p:spPr>
        <p:txBody>
          <a:bodyPr lIns="65023" tIns="32511" rIns="65023" bIns="32511">
            <a:spAutoFit/>
          </a:bodyPr>
          <a:lstStyle/>
          <a:p>
            <a:pPr>
              <a:defRPr/>
            </a:pPr>
            <a:r>
              <a:rPr lang="zh-CN" altLang="en-US" b="1" dirty="0">
                <a:solidFill>
                  <a:srgbClr val="FFFF00"/>
                </a:solidFill>
                <a:latin typeface="Franklin Gothic Book" panose="020B0503020102020204" pitchFamily="34" charset="0"/>
                <a:ea typeface="+mn-ea"/>
              </a:rPr>
              <a:t>瘦弱不堪</a:t>
            </a:r>
          </a:p>
        </p:txBody>
      </p:sp>
      <p:sp>
        <p:nvSpPr>
          <p:cNvPr id="19" name="椭圆 26"/>
          <p:cNvSpPr/>
          <p:nvPr/>
        </p:nvSpPr>
        <p:spPr bwMode="auto">
          <a:xfrm>
            <a:off x="1706271" y="4013270"/>
            <a:ext cx="296841" cy="296857"/>
          </a:xfrm>
          <a:prstGeom prst="ellipse">
            <a:avLst/>
          </a:prstGeom>
          <a:solidFill>
            <a:srgbClr val="C00000"/>
          </a:solidFill>
          <a:ln w="57150" cap="flat" cmpd="sng" algn="ctr">
            <a:solidFill>
              <a:schemeClr val="bg1"/>
            </a:solidFill>
            <a:prstDash val="solid"/>
          </a:ln>
          <a:effectLst>
            <a:outerShdw blurRad="381000" dist="127000" dir="2700000" algn="tl" rotWithShape="0">
              <a:prstClr val="black">
                <a:alpha val="40000"/>
              </a:prstClr>
            </a:outerShdw>
          </a:effectLst>
        </p:spPr>
        <p:txBody>
          <a:bodyPr lIns="65023" tIns="32511" rIns="65023" bIns="32511" anchor="ctr"/>
          <a:lstStyle/>
          <a:p>
            <a:pPr algn="ctr">
              <a:lnSpc>
                <a:spcPct val="130000"/>
              </a:lnSpc>
              <a:defRPr/>
            </a:pPr>
            <a:endParaRPr lang="en-US" sz="600" kern="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文本占位符 8"/>
          <p:cNvSpPr txBox="1">
            <a:spLocks/>
          </p:cNvSpPr>
          <p:nvPr/>
        </p:nvSpPr>
        <p:spPr>
          <a:xfrm>
            <a:off x="1735569" y="4045193"/>
            <a:ext cx="256028" cy="308204"/>
          </a:xfrm>
          <a:prstGeom prst="rect">
            <a:avLst/>
          </a:prstGeom>
        </p:spPr>
        <p:txBody>
          <a:bodyPr lIns="65023" tIns="32511" rIns="65023" bIns="32511"/>
          <a:lstStyle>
            <a:lvl1pPr marL="241082" indent="-241082" algn="l" defTabSz="964326" rtl="0" eaLnBrk="1" latinLnBrk="0" hangingPunct="1">
              <a:lnSpc>
                <a:spcPct val="90000"/>
              </a:lnSpc>
              <a:spcBef>
                <a:spcPts val="1055"/>
              </a:spcBef>
              <a:buFont typeface="Arial" panose="020B0604020202020204" pitchFamily="34" charset="0"/>
              <a:buChar char="•"/>
              <a:defRPr sz="2953" kern="1200">
                <a:solidFill>
                  <a:schemeClr val="bg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pPr marL="0" indent="0">
              <a:buNone/>
            </a:pPr>
            <a:r>
              <a:rPr lang="en-US" altLang="zh-CN" sz="1400" b="1" dirty="0">
                <a:latin typeface="微软雅黑" panose="020B0503020204020204" pitchFamily="34" charset="-122"/>
                <a:ea typeface="微软雅黑" panose="020B0503020204020204" pitchFamily="34" charset="-122"/>
              </a:rPr>
              <a:t>3</a:t>
            </a:r>
            <a:endParaRPr lang="zh-CN" altLang="en-US" sz="1700" b="1" dirty="0"/>
          </a:p>
        </p:txBody>
      </p:sp>
      <p:cxnSp>
        <p:nvCxnSpPr>
          <p:cNvPr id="21" name="直接连接符 20"/>
          <p:cNvCxnSpPr/>
          <p:nvPr/>
        </p:nvCxnSpPr>
        <p:spPr>
          <a:xfrm>
            <a:off x="5228570" y="1728399"/>
            <a:ext cx="0" cy="3833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文本框 70"/>
          <p:cNvSpPr txBox="1">
            <a:spLocks noChangeArrowheads="1"/>
          </p:cNvSpPr>
          <p:nvPr/>
        </p:nvSpPr>
        <p:spPr bwMode="auto">
          <a:xfrm>
            <a:off x="5230049" y="1877696"/>
            <a:ext cx="1269102" cy="434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800" dirty="0">
                <a:solidFill>
                  <a:schemeClr val="bg1"/>
                </a:solidFill>
                <a:latin typeface="仿宋" panose="02010609060101010101" pitchFamily="49" charset="-122"/>
                <a:ea typeface="仿宋" panose="02010609060101010101" pitchFamily="49" charset="-122"/>
              </a:rPr>
              <a:t>毒品破坏人体免疫机制，使吸毒者极易感染各种疾病。 </a:t>
            </a:r>
          </a:p>
        </p:txBody>
      </p:sp>
      <p:sp>
        <p:nvSpPr>
          <p:cNvPr id="23" name="文本框 71"/>
          <p:cNvSpPr txBox="1"/>
          <p:nvPr/>
        </p:nvSpPr>
        <p:spPr>
          <a:xfrm>
            <a:off x="5230049" y="1657446"/>
            <a:ext cx="1617970" cy="273406"/>
          </a:xfrm>
          <a:prstGeom prst="rect">
            <a:avLst/>
          </a:prstGeom>
          <a:noFill/>
        </p:spPr>
        <p:txBody>
          <a:bodyPr lIns="65023" tIns="32511" rIns="65023" bIns="32511">
            <a:spAutoFit/>
          </a:bodyPr>
          <a:lstStyle/>
          <a:p>
            <a:pPr>
              <a:defRPr/>
            </a:pPr>
            <a:r>
              <a:rPr lang="zh-CN" altLang="en-US" b="1" dirty="0">
                <a:solidFill>
                  <a:srgbClr val="FFFF00"/>
                </a:solidFill>
                <a:latin typeface="Franklin Gothic Book" panose="020B0503020102020204" pitchFamily="34" charset="0"/>
                <a:ea typeface="+mn-ea"/>
              </a:rPr>
              <a:t>传染疾病</a:t>
            </a:r>
          </a:p>
        </p:txBody>
      </p:sp>
      <p:sp>
        <p:nvSpPr>
          <p:cNvPr id="24" name="椭圆 26"/>
          <p:cNvSpPr/>
          <p:nvPr/>
        </p:nvSpPr>
        <p:spPr bwMode="auto">
          <a:xfrm>
            <a:off x="4805311" y="1771668"/>
            <a:ext cx="296841" cy="296857"/>
          </a:xfrm>
          <a:prstGeom prst="ellipse">
            <a:avLst/>
          </a:prstGeom>
          <a:solidFill>
            <a:srgbClr val="C00000"/>
          </a:solidFill>
          <a:ln w="57150" cap="flat" cmpd="sng" algn="ctr">
            <a:solidFill>
              <a:schemeClr val="bg1"/>
            </a:solidFill>
            <a:prstDash val="solid"/>
          </a:ln>
          <a:effectLst>
            <a:outerShdw blurRad="381000" dist="127000" dir="2700000" algn="tl" rotWithShape="0">
              <a:prstClr val="black">
                <a:alpha val="40000"/>
              </a:prstClr>
            </a:outerShdw>
          </a:effectLst>
        </p:spPr>
        <p:txBody>
          <a:bodyPr lIns="65023" tIns="32511" rIns="65023" bIns="32511" anchor="ctr"/>
          <a:lstStyle/>
          <a:p>
            <a:pPr algn="ctr">
              <a:lnSpc>
                <a:spcPct val="130000"/>
              </a:lnSpc>
              <a:defRPr/>
            </a:pPr>
            <a:endParaRPr lang="en-US" sz="600" kern="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文本占位符 8"/>
          <p:cNvSpPr txBox="1">
            <a:spLocks/>
          </p:cNvSpPr>
          <p:nvPr/>
        </p:nvSpPr>
        <p:spPr>
          <a:xfrm>
            <a:off x="4834609" y="1803590"/>
            <a:ext cx="256028" cy="308204"/>
          </a:xfrm>
          <a:prstGeom prst="rect">
            <a:avLst/>
          </a:prstGeom>
        </p:spPr>
        <p:txBody>
          <a:bodyPr lIns="65023" tIns="32511" rIns="65023" bIns="32511"/>
          <a:lstStyle>
            <a:lvl1pPr marL="241082" indent="-241082" algn="l" defTabSz="964326" rtl="0" eaLnBrk="1" latinLnBrk="0" hangingPunct="1">
              <a:lnSpc>
                <a:spcPct val="90000"/>
              </a:lnSpc>
              <a:spcBef>
                <a:spcPts val="1055"/>
              </a:spcBef>
              <a:buFont typeface="Arial" panose="020B0604020202020204" pitchFamily="34" charset="0"/>
              <a:buChar char="•"/>
              <a:defRPr sz="2953" kern="1200">
                <a:solidFill>
                  <a:schemeClr val="bg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pPr marL="0" indent="0">
              <a:buNone/>
            </a:pPr>
            <a:r>
              <a:rPr lang="en-US" altLang="zh-CN" sz="1400" b="1" dirty="0">
                <a:latin typeface="微软雅黑" panose="020B0503020204020204" pitchFamily="34" charset="-122"/>
                <a:ea typeface="微软雅黑" panose="020B0503020204020204" pitchFamily="34" charset="-122"/>
              </a:rPr>
              <a:t>4</a:t>
            </a:r>
            <a:endParaRPr lang="zh-CN" altLang="en-US" sz="1700" b="1" dirty="0"/>
          </a:p>
        </p:txBody>
      </p:sp>
      <p:cxnSp>
        <p:nvCxnSpPr>
          <p:cNvPr id="26" name="直接连接符 25"/>
          <p:cNvCxnSpPr/>
          <p:nvPr/>
        </p:nvCxnSpPr>
        <p:spPr>
          <a:xfrm>
            <a:off x="5238673" y="2851179"/>
            <a:ext cx="0" cy="3833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文本框 80"/>
          <p:cNvSpPr txBox="1">
            <a:spLocks noChangeArrowheads="1"/>
          </p:cNvSpPr>
          <p:nvPr/>
        </p:nvSpPr>
        <p:spPr bwMode="auto">
          <a:xfrm>
            <a:off x="5240153" y="3000477"/>
            <a:ext cx="1269102" cy="681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800" dirty="0">
                <a:solidFill>
                  <a:schemeClr val="bg1"/>
                </a:solidFill>
                <a:latin typeface="仿宋" panose="02010609060101010101" pitchFamily="49" charset="-122"/>
                <a:ea typeface="仿宋" panose="02010609060101010101" pitchFamily="49" charset="-122"/>
              </a:rPr>
              <a:t>吸毒者使用不洁的注射器或共用注射器造成人类免疫缺陷病毒（</a:t>
            </a:r>
            <a:r>
              <a:rPr lang="en-US" altLang="zh-CN" sz="800" dirty="0">
                <a:solidFill>
                  <a:schemeClr val="bg1"/>
                </a:solidFill>
                <a:latin typeface="仿宋" panose="02010609060101010101" pitchFamily="49" charset="-122"/>
                <a:ea typeface="仿宋" panose="02010609060101010101" pitchFamily="49" charset="-122"/>
              </a:rPr>
              <a:t>HIV)</a:t>
            </a:r>
            <a:r>
              <a:rPr lang="zh-CN" altLang="en-US" sz="800" dirty="0">
                <a:solidFill>
                  <a:schemeClr val="bg1"/>
                </a:solidFill>
                <a:latin typeface="仿宋" panose="02010609060101010101" pitchFamily="49" charset="-122"/>
                <a:ea typeface="仿宋" panose="02010609060101010101" pitchFamily="49" charset="-122"/>
              </a:rPr>
              <a:t>的直接血液传播或通过性接触感染爱滋病毒。 </a:t>
            </a:r>
          </a:p>
        </p:txBody>
      </p:sp>
      <p:sp>
        <p:nvSpPr>
          <p:cNvPr id="28" name="文本框 81"/>
          <p:cNvSpPr txBox="1"/>
          <p:nvPr/>
        </p:nvSpPr>
        <p:spPr>
          <a:xfrm>
            <a:off x="5240153" y="2780226"/>
            <a:ext cx="1617970" cy="273406"/>
          </a:xfrm>
          <a:prstGeom prst="rect">
            <a:avLst/>
          </a:prstGeom>
          <a:noFill/>
        </p:spPr>
        <p:txBody>
          <a:bodyPr lIns="65023" tIns="32511" rIns="65023" bIns="32511">
            <a:spAutoFit/>
          </a:bodyPr>
          <a:lstStyle/>
          <a:p>
            <a:pPr>
              <a:defRPr/>
            </a:pPr>
            <a:r>
              <a:rPr lang="zh-CN" altLang="en-US" b="1" dirty="0">
                <a:solidFill>
                  <a:srgbClr val="FFFF00"/>
                </a:solidFill>
                <a:latin typeface="Franklin Gothic Book" panose="020B0503020102020204" pitchFamily="34" charset="0"/>
                <a:ea typeface="+mn-ea"/>
              </a:rPr>
              <a:t>艾滋病传播</a:t>
            </a:r>
          </a:p>
        </p:txBody>
      </p:sp>
      <p:sp>
        <p:nvSpPr>
          <p:cNvPr id="29" name="椭圆 26"/>
          <p:cNvSpPr/>
          <p:nvPr/>
        </p:nvSpPr>
        <p:spPr bwMode="auto">
          <a:xfrm>
            <a:off x="4815415" y="2894448"/>
            <a:ext cx="296841" cy="296857"/>
          </a:xfrm>
          <a:prstGeom prst="ellipse">
            <a:avLst/>
          </a:prstGeom>
          <a:solidFill>
            <a:srgbClr val="C00000"/>
          </a:solidFill>
          <a:ln w="57150" cap="flat" cmpd="sng" algn="ctr">
            <a:solidFill>
              <a:schemeClr val="bg1"/>
            </a:solidFill>
            <a:prstDash val="solid"/>
          </a:ln>
          <a:effectLst>
            <a:outerShdw blurRad="381000" dist="127000" dir="2700000" algn="tl" rotWithShape="0">
              <a:prstClr val="black">
                <a:alpha val="40000"/>
              </a:prstClr>
            </a:outerShdw>
          </a:effectLst>
        </p:spPr>
        <p:txBody>
          <a:bodyPr lIns="65023" tIns="32511" rIns="65023" bIns="32511" anchor="ctr"/>
          <a:lstStyle/>
          <a:p>
            <a:pPr algn="ctr">
              <a:lnSpc>
                <a:spcPct val="130000"/>
              </a:lnSpc>
              <a:defRPr/>
            </a:pPr>
            <a:endParaRPr lang="en-US" sz="600" kern="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文本占位符 8"/>
          <p:cNvSpPr txBox="1">
            <a:spLocks/>
          </p:cNvSpPr>
          <p:nvPr/>
        </p:nvSpPr>
        <p:spPr>
          <a:xfrm>
            <a:off x="4844713" y="2926370"/>
            <a:ext cx="256028" cy="308204"/>
          </a:xfrm>
          <a:prstGeom prst="rect">
            <a:avLst/>
          </a:prstGeom>
        </p:spPr>
        <p:txBody>
          <a:bodyPr lIns="65023" tIns="32511" rIns="65023" bIns="32511"/>
          <a:lstStyle>
            <a:lvl1pPr marL="241082" indent="-241082" algn="l" defTabSz="964326" rtl="0" eaLnBrk="1" latinLnBrk="0" hangingPunct="1">
              <a:lnSpc>
                <a:spcPct val="90000"/>
              </a:lnSpc>
              <a:spcBef>
                <a:spcPts val="1055"/>
              </a:spcBef>
              <a:buFont typeface="Arial" panose="020B0604020202020204" pitchFamily="34" charset="0"/>
              <a:buChar char="•"/>
              <a:defRPr sz="2953" kern="1200">
                <a:solidFill>
                  <a:schemeClr val="bg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pPr marL="0" indent="0">
              <a:buNone/>
            </a:pPr>
            <a:r>
              <a:rPr lang="en-US" altLang="zh-CN" sz="1400" b="1" dirty="0">
                <a:latin typeface="微软雅黑" panose="020B0503020204020204" pitchFamily="34" charset="-122"/>
                <a:ea typeface="微软雅黑" panose="020B0503020204020204" pitchFamily="34" charset="-122"/>
              </a:rPr>
              <a:t>5</a:t>
            </a:r>
            <a:endParaRPr lang="zh-CN" altLang="en-US" sz="1700" b="1" dirty="0"/>
          </a:p>
        </p:txBody>
      </p:sp>
      <p:pic>
        <p:nvPicPr>
          <p:cNvPr id="31" name="内容占位符 19460" descr="大脑病变"/>
          <p:cNvPicPr>
            <a:picLocks noChangeAspect="1" noChangeArrowheads="1"/>
          </p:cNvPicPr>
          <p:nvPr/>
        </p:nvPicPr>
        <p:blipFill rotWithShape="1">
          <a:blip r:embed="rId3">
            <a:extLst>
              <a:ext uri="{28A0092B-C50C-407E-A947-70E740481C1C}">
                <a14:useLocalDpi xmlns="" xmlns:a14="http://schemas.microsoft.com/office/drawing/2010/main" val="0"/>
              </a:ext>
            </a:extLst>
          </a:blip>
          <a:srcRect t="8283" b="21117"/>
          <a:stretch/>
        </p:blipFill>
        <p:spPr>
          <a:xfrm>
            <a:off x="3425887" y="1586390"/>
            <a:ext cx="1003299" cy="8159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图片 31" descr="心脏病变"/>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429409" y="2717383"/>
            <a:ext cx="999777" cy="7702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3" name="内容占位符 20481" descr="瘦弱不堪"/>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12994"/>
          <a:stretch/>
        </p:blipFill>
        <p:spPr>
          <a:xfrm>
            <a:off x="3425886" y="3797164"/>
            <a:ext cx="1006969" cy="8042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内容占位符 20482" descr="传染疾病"/>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a:xfrm>
            <a:off x="6484748" y="2683873"/>
            <a:ext cx="1175529" cy="784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图片 34"/>
          <p:cNvPicPr>
            <a:picLocks noChangeAspect="1"/>
          </p:cNvPicPr>
          <p:nvPr/>
        </p:nvPicPr>
        <p:blipFill rotWithShape="1">
          <a:blip r:embed="rId7" cstate="print">
            <a:extLst>
              <a:ext uri="{28A0092B-C50C-407E-A947-70E740481C1C}">
                <a14:useLocalDpi xmlns="" xmlns:a14="http://schemas.microsoft.com/office/drawing/2010/main" val="0"/>
              </a:ext>
            </a:extLst>
          </a:blip>
          <a:srcRect l="6126" t="22730" r="18246" b="12125"/>
          <a:stretch/>
        </p:blipFill>
        <p:spPr>
          <a:xfrm>
            <a:off x="6489526" y="1535850"/>
            <a:ext cx="1183752" cy="8104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cBhvr>
                                    </p:anim>
                                  </p:childTnLst>
                                </p:cTn>
                              </p:par>
                            </p:childTnLst>
                          </p:cTn>
                        </p:par>
                        <p:par>
                          <p:cTn id="8" fill="hold">
                            <p:stCondLst>
                              <p:cond delay="0"/>
                            </p:stCondLst>
                            <p:childTnLst>
                              <p:par>
                                <p:cTn id="9" presetID="6"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2500"/>
                            </p:stCondLst>
                            <p:childTnLst>
                              <p:par>
                                <p:cTn id="20" presetID="22" presetClass="entr" presetSubtype="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par>
                          <p:cTn id="33" fill="hold">
                            <p:stCondLst>
                              <p:cond delay="500"/>
                            </p:stCondLst>
                            <p:childTnLst>
                              <p:par>
                                <p:cTn id="34" presetID="6" presetClass="entr" presetSubtype="16"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2000"/>
                                        <p:tgtEl>
                                          <p:spTgt spid="14"/>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childTnLst>
                          </p:cTn>
                        </p:par>
                        <p:par>
                          <p:cTn id="40" fill="hold">
                            <p:stCondLst>
                              <p:cond delay="2500"/>
                            </p:stCondLst>
                            <p:childTnLst>
                              <p:par>
                                <p:cTn id="41" presetID="22" presetClass="entr" presetSubtype="4"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childTnLst>
                          </p:cTn>
                        </p:par>
                        <p:par>
                          <p:cTn id="44" fill="hold">
                            <p:stCondLst>
                              <p:cond delay="3000"/>
                            </p:stCondLst>
                            <p:childTnLst>
                              <p:par>
                                <p:cTn id="45" presetID="22" presetClass="entr" presetSubtype="1"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anim calcmode="lin" valueType="num">
                                      <p:cBhvr>
                                        <p:cTn id="51" dur="500" fill="hold"/>
                                        <p:tgtEl>
                                          <p:spTgt spid="12"/>
                                        </p:tgtEl>
                                        <p:attrNameLst>
                                          <p:attrName>ppt_x</p:attrName>
                                        </p:attrNameLst>
                                      </p:cBhvr>
                                      <p:tavLst>
                                        <p:tav tm="0">
                                          <p:val>
                                            <p:strVal val="#ppt_x"/>
                                          </p:val>
                                        </p:tav>
                                        <p:tav tm="100000">
                                          <p:val>
                                            <p:strVal val="#ppt_x"/>
                                          </p:val>
                                        </p:tav>
                                      </p:tavLst>
                                    </p:anim>
                                    <p:anim calcmode="lin" valueType="num">
                                      <p:cBhvr>
                                        <p:cTn id="52" dur="500" fill="hold"/>
                                        <p:tgtEl>
                                          <p:spTgt spid="12"/>
                                        </p:tgtEl>
                                        <p:attrNameLst>
                                          <p:attrName>ppt_y</p:attrName>
                                        </p:attrNameLst>
                                      </p:cBhvr>
                                      <p:tavLst>
                                        <p:tav tm="0">
                                          <p:val>
                                            <p:strVal val="#ppt_y+.1"/>
                                          </p:val>
                                        </p:tav>
                                        <p:tav tm="100000">
                                          <p:val>
                                            <p:strVal val="#ppt_y"/>
                                          </p:val>
                                        </p:tav>
                                      </p:tavLst>
                                    </p:anim>
                                  </p:childTnLst>
                                </p:cTn>
                              </p:par>
                              <p:par>
                                <p:cTn id="53" presetID="16" presetClass="entr" presetSubtype="21"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barn(inVertical)">
                                      <p:cBhvr>
                                        <p:cTn id="55" dur="500"/>
                                        <p:tgtEl>
                                          <p:spTgt spid="32"/>
                                        </p:tgtEl>
                                      </p:cBhvr>
                                    </p:animEffect>
                                  </p:childTnLst>
                                </p:cTn>
                              </p:par>
                            </p:childTnLst>
                          </p:cTn>
                        </p:par>
                        <p:par>
                          <p:cTn id="56" fill="hold">
                            <p:stCondLst>
                              <p:cond delay="3500"/>
                            </p:stCondLst>
                            <p:childTnLst>
                              <p:par>
                                <p:cTn id="57" presetID="6" presetClass="entr" presetSubtype="16"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circle(in)">
                                      <p:cBhvr>
                                        <p:cTn id="59" dur="2000"/>
                                        <p:tgtEl>
                                          <p:spTgt spid="19"/>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circle(in)">
                                      <p:cBhvr>
                                        <p:cTn id="62" dur="2000"/>
                                        <p:tgtEl>
                                          <p:spTgt spid="20"/>
                                        </p:tgtEl>
                                      </p:cBhvr>
                                    </p:animEffect>
                                  </p:childTnLst>
                                </p:cTn>
                              </p:par>
                            </p:childTnLst>
                          </p:cTn>
                        </p:par>
                        <p:par>
                          <p:cTn id="63" fill="hold">
                            <p:stCondLst>
                              <p:cond delay="5500"/>
                            </p:stCondLst>
                            <p:childTnLst>
                              <p:par>
                                <p:cTn id="64" presetID="22" presetClass="entr" presetSubtype="4" fill="hold" nodeType="after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00"/>
                                        <p:tgtEl>
                                          <p:spTgt spid="16"/>
                                        </p:tgtEl>
                                      </p:cBhvr>
                                    </p:animEffect>
                                  </p:childTnLst>
                                </p:cTn>
                              </p:par>
                            </p:childTnLst>
                          </p:cTn>
                        </p:par>
                        <p:par>
                          <p:cTn id="67" fill="hold">
                            <p:stCondLst>
                              <p:cond delay="6000"/>
                            </p:stCondLst>
                            <p:childTnLst>
                              <p:par>
                                <p:cTn id="68" presetID="22" presetClass="entr" presetSubtype="1" fill="hold" grpId="0" nodeType="after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up)">
                                      <p:cBhvr>
                                        <p:cTn id="70" dur="500"/>
                                        <p:tgtEl>
                                          <p:spTgt spid="18"/>
                                        </p:tgtEl>
                                      </p:cBhvr>
                                    </p:animEffect>
                                  </p:childTnLst>
                                </p:cTn>
                              </p:par>
                              <p:par>
                                <p:cTn id="71" presetID="42"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anim calcmode="lin" valueType="num">
                                      <p:cBhvr>
                                        <p:cTn id="74" dur="500" fill="hold"/>
                                        <p:tgtEl>
                                          <p:spTgt spid="17"/>
                                        </p:tgtEl>
                                        <p:attrNameLst>
                                          <p:attrName>ppt_x</p:attrName>
                                        </p:attrNameLst>
                                      </p:cBhvr>
                                      <p:tavLst>
                                        <p:tav tm="0">
                                          <p:val>
                                            <p:strVal val="#ppt_x"/>
                                          </p:val>
                                        </p:tav>
                                        <p:tav tm="100000">
                                          <p:val>
                                            <p:strVal val="#ppt_x"/>
                                          </p:val>
                                        </p:tav>
                                      </p:tavLst>
                                    </p:anim>
                                    <p:anim calcmode="lin" valueType="num">
                                      <p:cBhvr>
                                        <p:cTn id="75" dur="500" fill="hold"/>
                                        <p:tgtEl>
                                          <p:spTgt spid="17"/>
                                        </p:tgtEl>
                                        <p:attrNameLst>
                                          <p:attrName>ppt_y</p:attrName>
                                        </p:attrNameLst>
                                      </p:cBhvr>
                                      <p:tavLst>
                                        <p:tav tm="0">
                                          <p:val>
                                            <p:strVal val="#ppt_y+.1"/>
                                          </p:val>
                                        </p:tav>
                                        <p:tav tm="100000">
                                          <p:val>
                                            <p:strVal val="#ppt_y"/>
                                          </p:val>
                                        </p:tav>
                                      </p:tavLst>
                                    </p:anim>
                                  </p:childTnLst>
                                </p:cTn>
                              </p:par>
                              <p:par>
                                <p:cTn id="76" presetID="16" presetClass="entr" presetSubtype="21"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barn(inVertical)">
                                      <p:cBhvr>
                                        <p:cTn id="78" dur="500"/>
                                        <p:tgtEl>
                                          <p:spTgt spid="33"/>
                                        </p:tgtEl>
                                      </p:cBhvr>
                                    </p:animEffect>
                                  </p:childTnLst>
                                </p:cTn>
                              </p:par>
                            </p:childTnLst>
                          </p:cTn>
                        </p:par>
                        <p:par>
                          <p:cTn id="79" fill="hold">
                            <p:stCondLst>
                              <p:cond delay="6500"/>
                            </p:stCondLst>
                            <p:childTnLst>
                              <p:par>
                                <p:cTn id="80" presetID="6" presetClass="entr" presetSubtype="16" fill="hold" grpId="0" nodeType="after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circle(in)">
                                      <p:cBhvr>
                                        <p:cTn id="82" dur="2000"/>
                                        <p:tgtEl>
                                          <p:spTgt spid="24"/>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circle(in)">
                                      <p:cBhvr>
                                        <p:cTn id="85" dur="2000"/>
                                        <p:tgtEl>
                                          <p:spTgt spid="25"/>
                                        </p:tgtEl>
                                      </p:cBhvr>
                                    </p:animEffect>
                                  </p:childTnLst>
                                </p:cTn>
                              </p:par>
                            </p:childTnLst>
                          </p:cTn>
                        </p:par>
                        <p:par>
                          <p:cTn id="86" fill="hold">
                            <p:stCondLst>
                              <p:cond delay="8500"/>
                            </p:stCondLst>
                            <p:childTnLst>
                              <p:par>
                                <p:cTn id="87" presetID="22" presetClass="entr" presetSubtype="4" fill="hold" nodeType="after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down)">
                                      <p:cBhvr>
                                        <p:cTn id="89" dur="500"/>
                                        <p:tgtEl>
                                          <p:spTgt spid="21"/>
                                        </p:tgtEl>
                                      </p:cBhvr>
                                    </p:animEffect>
                                  </p:childTnLst>
                                </p:cTn>
                              </p:par>
                            </p:childTnLst>
                          </p:cTn>
                        </p:par>
                        <p:par>
                          <p:cTn id="90" fill="hold">
                            <p:stCondLst>
                              <p:cond delay="9000"/>
                            </p:stCondLst>
                            <p:childTnLst>
                              <p:par>
                                <p:cTn id="91" presetID="22" presetClass="entr" presetSubtype="1" fill="hold" grpId="0" nodeType="after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wipe(up)">
                                      <p:cBhvr>
                                        <p:cTn id="93" dur="500"/>
                                        <p:tgtEl>
                                          <p:spTgt spid="23"/>
                                        </p:tgtEl>
                                      </p:cBhvr>
                                    </p:animEffect>
                                  </p:childTnLst>
                                </p:cTn>
                              </p:par>
                              <p:par>
                                <p:cTn id="94" presetID="42" presetClass="entr" presetSubtype="0" fill="hold" grpId="0" nodeType="with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fade">
                                      <p:cBhvr>
                                        <p:cTn id="96" dur="500"/>
                                        <p:tgtEl>
                                          <p:spTgt spid="22"/>
                                        </p:tgtEl>
                                      </p:cBhvr>
                                    </p:animEffect>
                                    <p:anim calcmode="lin" valueType="num">
                                      <p:cBhvr>
                                        <p:cTn id="97" dur="500" fill="hold"/>
                                        <p:tgtEl>
                                          <p:spTgt spid="22"/>
                                        </p:tgtEl>
                                        <p:attrNameLst>
                                          <p:attrName>ppt_x</p:attrName>
                                        </p:attrNameLst>
                                      </p:cBhvr>
                                      <p:tavLst>
                                        <p:tav tm="0">
                                          <p:val>
                                            <p:strVal val="#ppt_x"/>
                                          </p:val>
                                        </p:tav>
                                        <p:tav tm="100000">
                                          <p:val>
                                            <p:strVal val="#ppt_x"/>
                                          </p:val>
                                        </p:tav>
                                      </p:tavLst>
                                    </p:anim>
                                    <p:anim calcmode="lin" valueType="num">
                                      <p:cBhvr>
                                        <p:cTn id="98"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nodeType="click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barn(inVertical)">
                                      <p:cBhvr>
                                        <p:cTn id="103" dur="500"/>
                                        <p:tgtEl>
                                          <p:spTgt spid="35"/>
                                        </p:tgtEl>
                                      </p:cBhvr>
                                    </p:animEffect>
                                  </p:childTnLst>
                                </p:cTn>
                              </p:par>
                            </p:childTnLst>
                          </p:cTn>
                        </p:par>
                        <p:par>
                          <p:cTn id="104" fill="hold">
                            <p:stCondLst>
                              <p:cond delay="500"/>
                            </p:stCondLst>
                            <p:childTnLst>
                              <p:par>
                                <p:cTn id="105" presetID="6" presetClass="entr" presetSubtype="16" fill="hold" grpId="0" nodeType="after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circle(in)">
                                      <p:cBhvr>
                                        <p:cTn id="107" dur="2000"/>
                                        <p:tgtEl>
                                          <p:spTgt spid="29"/>
                                        </p:tgtEl>
                                      </p:cBhvr>
                                    </p:animEffect>
                                  </p:childTnLst>
                                </p:cTn>
                              </p:par>
                              <p:par>
                                <p:cTn id="108" presetID="6" presetClass="entr" presetSubtype="16" fill="hold" grpId="0" nodeType="with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circle(in)">
                                      <p:cBhvr>
                                        <p:cTn id="110" dur="2000"/>
                                        <p:tgtEl>
                                          <p:spTgt spid="30"/>
                                        </p:tgtEl>
                                      </p:cBhvr>
                                    </p:animEffect>
                                  </p:childTnLst>
                                </p:cTn>
                              </p:par>
                            </p:childTnLst>
                          </p:cTn>
                        </p:par>
                        <p:par>
                          <p:cTn id="111" fill="hold">
                            <p:stCondLst>
                              <p:cond delay="2500"/>
                            </p:stCondLst>
                            <p:childTnLst>
                              <p:par>
                                <p:cTn id="112" presetID="22" presetClass="entr" presetSubtype="4" fill="hold" nodeType="afterEffect">
                                  <p:stCondLst>
                                    <p:cond delay="0"/>
                                  </p:stCondLst>
                                  <p:childTnLst>
                                    <p:set>
                                      <p:cBhvr>
                                        <p:cTn id="113" dur="1" fill="hold">
                                          <p:stCondLst>
                                            <p:cond delay="0"/>
                                          </p:stCondLst>
                                        </p:cTn>
                                        <p:tgtEl>
                                          <p:spTgt spid="26"/>
                                        </p:tgtEl>
                                        <p:attrNameLst>
                                          <p:attrName>style.visibility</p:attrName>
                                        </p:attrNameLst>
                                      </p:cBhvr>
                                      <p:to>
                                        <p:strVal val="visible"/>
                                      </p:to>
                                    </p:set>
                                    <p:animEffect transition="in" filter="wipe(down)">
                                      <p:cBhvr>
                                        <p:cTn id="114" dur="500"/>
                                        <p:tgtEl>
                                          <p:spTgt spid="26"/>
                                        </p:tgtEl>
                                      </p:cBhvr>
                                    </p:animEffect>
                                  </p:childTnLst>
                                </p:cTn>
                              </p:par>
                            </p:childTnLst>
                          </p:cTn>
                        </p:par>
                        <p:par>
                          <p:cTn id="115" fill="hold">
                            <p:stCondLst>
                              <p:cond delay="3000"/>
                            </p:stCondLst>
                            <p:childTnLst>
                              <p:par>
                                <p:cTn id="116" presetID="22" presetClass="entr" presetSubtype="1" fill="hold" grpId="0" nodeType="afterEffect">
                                  <p:stCondLst>
                                    <p:cond delay="0"/>
                                  </p:stCondLst>
                                  <p:childTnLst>
                                    <p:set>
                                      <p:cBhvr>
                                        <p:cTn id="117" dur="1" fill="hold">
                                          <p:stCondLst>
                                            <p:cond delay="0"/>
                                          </p:stCondLst>
                                        </p:cTn>
                                        <p:tgtEl>
                                          <p:spTgt spid="28"/>
                                        </p:tgtEl>
                                        <p:attrNameLst>
                                          <p:attrName>style.visibility</p:attrName>
                                        </p:attrNameLst>
                                      </p:cBhvr>
                                      <p:to>
                                        <p:strVal val="visible"/>
                                      </p:to>
                                    </p:set>
                                    <p:animEffect transition="in" filter="wipe(up)">
                                      <p:cBhvr>
                                        <p:cTn id="118" dur="500"/>
                                        <p:tgtEl>
                                          <p:spTgt spid="28"/>
                                        </p:tgtEl>
                                      </p:cBhvr>
                                    </p:animEffect>
                                  </p:childTnLst>
                                </p:cTn>
                              </p:par>
                              <p:par>
                                <p:cTn id="119" presetID="42" presetClass="entr" presetSubtype="0" fill="hold" grpId="0" nodeType="withEffect">
                                  <p:stCondLst>
                                    <p:cond delay="0"/>
                                  </p:stCondLst>
                                  <p:childTnLst>
                                    <p:set>
                                      <p:cBhvr>
                                        <p:cTn id="120" dur="1" fill="hold">
                                          <p:stCondLst>
                                            <p:cond delay="0"/>
                                          </p:stCondLst>
                                        </p:cTn>
                                        <p:tgtEl>
                                          <p:spTgt spid="27"/>
                                        </p:tgtEl>
                                        <p:attrNameLst>
                                          <p:attrName>style.visibility</p:attrName>
                                        </p:attrNameLst>
                                      </p:cBhvr>
                                      <p:to>
                                        <p:strVal val="visible"/>
                                      </p:to>
                                    </p:set>
                                    <p:animEffect transition="in" filter="fade">
                                      <p:cBhvr>
                                        <p:cTn id="121" dur="500"/>
                                        <p:tgtEl>
                                          <p:spTgt spid="27"/>
                                        </p:tgtEl>
                                      </p:cBhvr>
                                    </p:animEffect>
                                    <p:anim calcmode="lin" valueType="num">
                                      <p:cBhvr>
                                        <p:cTn id="122" dur="500" fill="hold"/>
                                        <p:tgtEl>
                                          <p:spTgt spid="27"/>
                                        </p:tgtEl>
                                        <p:attrNameLst>
                                          <p:attrName>ppt_x</p:attrName>
                                        </p:attrNameLst>
                                      </p:cBhvr>
                                      <p:tavLst>
                                        <p:tav tm="0">
                                          <p:val>
                                            <p:strVal val="#ppt_x"/>
                                          </p:val>
                                        </p:tav>
                                        <p:tav tm="100000">
                                          <p:val>
                                            <p:strVal val="#ppt_x"/>
                                          </p:val>
                                        </p:tav>
                                      </p:tavLst>
                                    </p:anim>
                                    <p:anim calcmode="lin" valueType="num">
                                      <p:cBhvr>
                                        <p:cTn id="123" dur="500" fill="hold"/>
                                        <p:tgtEl>
                                          <p:spTgt spid="27"/>
                                        </p:tgtEl>
                                        <p:attrNameLst>
                                          <p:attrName>ppt_y</p:attrName>
                                        </p:attrNameLst>
                                      </p:cBhvr>
                                      <p:tavLst>
                                        <p:tav tm="0">
                                          <p:val>
                                            <p:strVal val="#ppt_y+.1"/>
                                          </p:val>
                                        </p:tav>
                                        <p:tav tm="100000">
                                          <p:val>
                                            <p:strVal val="#ppt_y"/>
                                          </p:val>
                                        </p:tav>
                                      </p:tavLst>
                                    </p:anim>
                                  </p:childTnLst>
                                </p:cTn>
                              </p:par>
                              <p:par>
                                <p:cTn id="124" presetID="16" presetClass="entr" presetSubtype="21" fill="hold" nodeType="withEffect">
                                  <p:stCondLst>
                                    <p:cond delay="0"/>
                                  </p:stCondLst>
                                  <p:childTnLst>
                                    <p:set>
                                      <p:cBhvr>
                                        <p:cTn id="125" dur="1" fill="hold">
                                          <p:stCondLst>
                                            <p:cond delay="0"/>
                                          </p:stCondLst>
                                        </p:cTn>
                                        <p:tgtEl>
                                          <p:spTgt spid="34"/>
                                        </p:tgtEl>
                                        <p:attrNameLst>
                                          <p:attrName>style.visibility</p:attrName>
                                        </p:attrNameLst>
                                      </p:cBhvr>
                                      <p:to>
                                        <p:strVal val="visible"/>
                                      </p:to>
                                    </p:set>
                                    <p:animEffect transition="in" filter="barn(inVertical)">
                                      <p:cBhvr>
                                        <p:cTn id="1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P spid="10" grpId="0"/>
      <p:bldP spid="12" grpId="0"/>
      <p:bldP spid="13" grpId="0"/>
      <p:bldP spid="14" grpId="0" animBg="1"/>
      <p:bldP spid="15" grpId="0"/>
      <p:bldP spid="17" grpId="0"/>
      <p:bldP spid="18" grpId="0"/>
      <p:bldP spid="19" grpId="0" animBg="1"/>
      <p:bldP spid="20" grpId="0"/>
      <p:bldP spid="22" grpId="0"/>
      <p:bldP spid="23" grpId="0"/>
      <p:bldP spid="24" grpId="0" animBg="1"/>
      <p:bldP spid="25" grpId="0"/>
      <p:bldP spid="27" grpId="0"/>
      <p:bldP spid="28" grpId="0"/>
      <p:bldP spid="29" grpId="0" animBg="1"/>
      <p:bldP spid="3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140492" y="671587"/>
            <a:ext cx="2863017"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a:solidFill>
                  <a:schemeClr val="bg1"/>
                </a:solidFill>
                <a:latin typeface="微软雅黑" pitchFamily="34" charset="-122"/>
                <a:ea typeface="微软雅黑" pitchFamily="34" charset="-122"/>
              </a:rPr>
              <a:t>吸毒</a:t>
            </a:r>
            <a:r>
              <a:rPr lang="zh-CN" altLang="en-US" sz="2800" b="1" dirty="0" smtClean="0">
                <a:solidFill>
                  <a:schemeClr val="bg1"/>
                </a:solidFill>
                <a:latin typeface="微软雅黑" pitchFamily="34" charset="-122"/>
                <a:ea typeface="微软雅黑" pitchFamily="34" charset="-122"/>
              </a:rPr>
              <a:t>对个人的</a:t>
            </a:r>
            <a:r>
              <a:rPr lang="zh-CN" altLang="en-US" sz="2800" b="1" dirty="0">
                <a:solidFill>
                  <a:schemeClr val="bg1"/>
                </a:solidFill>
                <a:latin typeface="微软雅黑" pitchFamily="34" charset="-122"/>
                <a:ea typeface="微软雅黑" pitchFamily="34" charset="-122"/>
              </a:rPr>
              <a:t>危害</a:t>
            </a:r>
          </a:p>
        </p:txBody>
      </p:sp>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93661" y="212242"/>
            <a:ext cx="922201" cy="922201"/>
          </a:xfrm>
          <a:prstGeom prst="rect">
            <a:avLst/>
          </a:prstGeom>
        </p:spPr>
      </p:pic>
      <p:cxnSp>
        <p:nvCxnSpPr>
          <p:cNvPr id="4" name="直接连接符 3"/>
          <p:cNvCxnSpPr/>
          <p:nvPr/>
        </p:nvCxnSpPr>
        <p:spPr>
          <a:xfrm>
            <a:off x="699989" y="1216421"/>
            <a:ext cx="765573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文本框 52"/>
          <p:cNvSpPr txBox="1">
            <a:spLocks noChangeArrowheads="1"/>
          </p:cNvSpPr>
          <p:nvPr/>
        </p:nvSpPr>
        <p:spPr bwMode="auto">
          <a:xfrm>
            <a:off x="896520" y="2195016"/>
            <a:ext cx="2304256" cy="1635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700" dirty="0">
                <a:solidFill>
                  <a:schemeClr val="bg1"/>
                </a:solidFill>
                <a:latin typeface="仿宋" panose="02010609060101010101" pitchFamily="49" charset="-122"/>
                <a:ea typeface="仿宋" panose="02010609060101010101" pitchFamily="49" charset="-122"/>
              </a:rPr>
              <a:t>吸毒者难以忍受毒瘾发作的巨大的痛苦，往往采取自伤、自残甚至自杀的方式摆脱毒瘾的发作。 </a:t>
            </a:r>
          </a:p>
          <a:p>
            <a:r>
              <a:rPr lang="zh-CN" altLang="en-US" sz="1700" dirty="0">
                <a:solidFill>
                  <a:schemeClr val="bg1"/>
                </a:solidFill>
                <a:latin typeface="仿宋" panose="02010609060101010101" pitchFamily="49" charset="-122"/>
                <a:ea typeface="仿宋" panose="02010609060101010101" pitchFamily="49" charset="-122"/>
              </a:rPr>
              <a:t>。</a:t>
            </a:r>
          </a:p>
        </p:txBody>
      </p:sp>
      <p:sp>
        <p:nvSpPr>
          <p:cNvPr id="6" name="文本框 57"/>
          <p:cNvSpPr txBox="1">
            <a:spLocks noChangeArrowheads="1"/>
          </p:cNvSpPr>
          <p:nvPr/>
        </p:nvSpPr>
        <p:spPr bwMode="auto">
          <a:xfrm>
            <a:off x="198380" y="1361531"/>
            <a:ext cx="2195984" cy="373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5023" tIns="32511" rIns="65023" bIns="32511">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000" b="1" dirty="0" smtClean="0">
                <a:solidFill>
                  <a:schemeClr val="bg1"/>
                </a:solidFill>
                <a:latin typeface="宋体" panose="02010600030101010101" pitchFamily="2" charset="-122"/>
              </a:rPr>
              <a:t>自伤</a:t>
            </a:r>
            <a:r>
              <a:rPr lang="zh-CN" altLang="en-US" sz="2000" b="1" dirty="0">
                <a:solidFill>
                  <a:schemeClr val="bg1"/>
                </a:solidFill>
                <a:latin typeface="宋体" panose="02010600030101010101" pitchFamily="2" charset="-122"/>
              </a:rPr>
              <a:t>、自杀、自残</a:t>
            </a:r>
          </a:p>
        </p:txBody>
      </p:sp>
      <p:pic>
        <p:nvPicPr>
          <p:cNvPr id="7" name="内容占位符 21506" descr="自%20伤"/>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a:xfrm>
            <a:off x="5479399" y="1394732"/>
            <a:ext cx="1941680" cy="14436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内容占位符 21507" descr="自%20杀"/>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a:xfrm>
            <a:off x="5617234" y="3100004"/>
            <a:ext cx="2005974" cy="17156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矩形 8"/>
          <p:cNvSpPr>
            <a:spLocks noChangeArrowheads="1"/>
          </p:cNvSpPr>
          <p:nvPr/>
        </p:nvSpPr>
        <p:spPr bwMode="auto">
          <a:xfrm>
            <a:off x="7547288" y="1359951"/>
            <a:ext cx="1086573" cy="496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5023" tIns="32511" rIns="65023" bIns="32511" anchor="ct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1400" dirty="0">
                <a:solidFill>
                  <a:schemeClr val="bg1"/>
                </a:solidFill>
                <a:latin typeface="微软雅黑" panose="020B0503020204020204" pitchFamily="34" charset="-122"/>
                <a:ea typeface="微软雅黑" panose="020B0503020204020204" pitchFamily="34" charset="-122"/>
              </a:rPr>
              <a:t>福州某男自伤左臂 </a:t>
            </a:r>
          </a:p>
        </p:txBody>
      </p:sp>
      <p:sp>
        <p:nvSpPr>
          <p:cNvPr id="10" name="文本框 39"/>
          <p:cNvSpPr txBox="1">
            <a:spLocks noChangeArrowheads="1"/>
          </p:cNvSpPr>
          <p:nvPr/>
        </p:nvSpPr>
        <p:spPr bwMode="auto">
          <a:xfrm>
            <a:off x="7860340" y="3199390"/>
            <a:ext cx="1025244" cy="835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1400" dirty="0">
                <a:solidFill>
                  <a:schemeClr val="bg1"/>
                </a:solidFill>
                <a:latin typeface="黑体" panose="02010609060101010101" pitchFamily="49" charset="-122"/>
                <a:ea typeface="微软雅黑" panose="020B0503020204020204" pitchFamily="34" charset="-122"/>
              </a:rPr>
              <a:t>郑州陈某</a:t>
            </a:r>
          </a:p>
          <a:p>
            <a:r>
              <a:rPr lang="zh-CN" altLang="en-US" sz="1100" dirty="0">
                <a:solidFill>
                  <a:schemeClr val="bg1"/>
                </a:solidFill>
                <a:latin typeface="黑体" panose="02010609060101010101" pitchFamily="49" charset="-122"/>
                <a:ea typeface="微软雅黑" panose="020B0503020204020204" pitchFamily="34" charset="-122"/>
              </a:rPr>
              <a:t>毒瘾发作难忍，用牙刷插入鼻孔自杀。</a:t>
            </a:r>
            <a:r>
              <a:rPr lang="zh-CN" altLang="en-US" sz="1400" b="1" dirty="0">
                <a:solidFill>
                  <a:schemeClr val="bg1"/>
                </a:solidFill>
                <a:latin typeface="黑体" panose="02010609060101010101" pitchFamily="49" charset="-122"/>
                <a:ea typeface="黑体" panose="02010609060101010101" pitchFamily="49" charset="-122"/>
              </a:rPr>
              <a:t> </a:t>
            </a:r>
          </a:p>
        </p:txBody>
      </p:sp>
      <p:sp>
        <p:nvSpPr>
          <p:cNvPr id="11" name="矩形 10"/>
          <p:cNvSpPr>
            <a:spLocks noChangeArrowheads="1"/>
          </p:cNvSpPr>
          <p:nvPr/>
        </p:nvSpPr>
        <p:spPr bwMode="auto">
          <a:xfrm>
            <a:off x="3869248" y="4303068"/>
            <a:ext cx="573745" cy="281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5023" tIns="32511" rIns="65023" bIns="32511" anchor="ct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1200" dirty="0">
                <a:solidFill>
                  <a:schemeClr val="bg1"/>
                </a:solidFill>
                <a:latin typeface="微软雅黑" panose="020B0503020204020204" pitchFamily="34" charset="-122"/>
                <a:ea typeface="微软雅黑" panose="020B0503020204020204" pitchFamily="34" charset="-122"/>
              </a:rPr>
              <a:t>自 残</a:t>
            </a:r>
            <a:r>
              <a:rPr lang="zh-CN" altLang="en-US" sz="1400" b="1" dirty="0">
                <a:solidFill>
                  <a:schemeClr val="bg1"/>
                </a:solidFill>
                <a:latin typeface="黑体" panose="02010609060101010101" pitchFamily="49" charset="-122"/>
                <a:ea typeface="黑体" panose="02010609060101010101" pitchFamily="49" charset="-122"/>
              </a:rPr>
              <a:t> </a:t>
            </a:r>
          </a:p>
        </p:txBody>
      </p:sp>
      <p:pic>
        <p:nvPicPr>
          <p:cNvPr id="12" name="内容占位符 21513" descr="自%20残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a:xfrm>
            <a:off x="3336514" y="1638489"/>
            <a:ext cx="1735999" cy="25253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225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to="" calcmode="lin" valueType="num">
                                      <p:cBhvr>
                                        <p:cTn id="23" dur="1" fill="hold"/>
                                        <p:tgtEl>
                                          <p:spTgt spid="9"/>
                                        </p:tgtEl>
                                      </p:cBhvr>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to="" calcmode="lin" valueType="num">
                                      <p:cBhvr>
                                        <p:cTn id="33" dur="1" fill="hold"/>
                                        <p:tgtEl>
                                          <p:spTgt spid="10"/>
                                        </p:tgtEl>
                                      </p:cBhvr>
                                    </p:anim>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140492" y="671587"/>
            <a:ext cx="2863017"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a:solidFill>
                  <a:schemeClr val="bg1"/>
                </a:solidFill>
                <a:latin typeface="微软雅黑" pitchFamily="34" charset="-122"/>
                <a:ea typeface="微软雅黑" pitchFamily="34" charset="-122"/>
              </a:rPr>
              <a:t>吸毒</a:t>
            </a:r>
            <a:r>
              <a:rPr lang="zh-CN" altLang="en-US" sz="2800" b="1" dirty="0" smtClean="0">
                <a:solidFill>
                  <a:schemeClr val="bg1"/>
                </a:solidFill>
                <a:latin typeface="微软雅黑" pitchFamily="34" charset="-122"/>
                <a:ea typeface="微软雅黑" pitchFamily="34" charset="-122"/>
              </a:rPr>
              <a:t>对个人的</a:t>
            </a:r>
            <a:r>
              <a:rPr lang="zh-CN" altLang="en-US" sz="2800" b="1" dirty="0">
                <a:solidFill>
                  <a:schemeClr val="bg1"/>
                </a:solidFill>
                <a:latin typeface="微软雅黑" pitchFamily="34" charset="-122"/>
                <a:ea typeface="微软雅黑" pitchFamily="34" charset="-122"/>
              </a:rPr>
              <a:t>危害</a:t>
            </a:r>
          </a:p>
        </p:txBody>
      </p:sp>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93661" y="212242"/>
            <a:ext cx="922201" cy="922201"/>
          </a:xfrm>
          <a:prstGeom prst="rect">
            <a:avLst/>
          </a:prstGeom>
        </p:spPr>
      </p:pic>
      <p:cxnSp>
        <p:nvCxnSpPr>
          <p:cNvPr id="4" name="直接连接符 3"/>
          <p:cNvCxnSpPr/>
          <p:nvPr/>
        </p:nvCxnSpPr>
        <p:spPr>
          <a:xfrm>
            <a:off x="699989" y="1216421"/>
            <a:ext cx="765573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文本框 52"/>
          <p:cNvSpPr txBox="1">
            <a:spLocks noChangeArrowheads="1"/>
          </p:cNvSpPr>
          <p:nvPr/>
        </p:nvSpPr>
        <p:spPr bwMode="auto">
          <a:xfrm>
            <a:off x="518916" y="2073509"/>
            <a:ext cx="2304256" cy="2158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700" dirty="0" smtClean="0">
                <a:solidFill>
                  <a:schemeClr val="bg1"/>
                </a:solidFill>
                <a:ea typeface="仿宋" panose="02010609060101010101" pitchFamily="49" charset="-122"/>
              </a:rPr>
              <a:t>吸毒者</a:t>
            </a:r>
            <a:r>
              <a:rPr lang="zh-CN" altLang="en-US" sz="1700" dirty="0">
                <a:solidFill>
                  <a:schemeClr val="bg1"/>
                </a:solidFill>
                <a:ea typeface="仿宋" panose="02010609060101010101" pitchFamily="49" charset="-122"/>
              </a:rPr>
              <a:t>为满足毒瘾易造成吸食（注射）过量</a:t>
            </a:r>
          </a:p>
          <a:p>
            <a:r>
              <a:rPr lang="zh-CN" altLang="en-US" sz="1700" dirty="0">
                <a:solidFill>
                  <a:schemeClr val="bg1"/>
                </a:solidFill>
                <a:ea typeface="仿宋" panose="02010609060101010101" pitchFamily="49" charset="-122"/>
              </a:rPr>
              <a:t>毒品导致呼吸中枢衰竭而死亡或毒品中混杂有毒、有害物质</a:t>
            </a:r>
          </a:p>
          <a:p>
            <a:r>
              <a:rPr lang="zh-CN" altLang="en-US" sz="1700" dirty="0">
                <a:solidFill>
                  <a:schemeClr val="bg1"/>
                </a:solidFill>
                <a:ea typeface="仿宋" panose="02010609060101010101" pitchFamily="49" charset="-122"/>
              </a:rPr>
              <a:t>出现过敏性休克及各种复杂的并发症，严重者导致死亡。</a:t>
            </a:r>
            <a:r>
              <a:rPr lang="zh-CN" altLang="en-US" sz="1700" b="1" dirty="0">
                <a:solidFill>
                  <a:schemeClr val="bg1"/>
                </a:solidFill>
                <a:ea typeface="黑体" panose="02010609060101010101" pitchFamily="49" charset="-122"/>
              </a:rPr>
              <a:t>　　</a:t>
            </a:r>
          </a:p>
        </p:txBody>
      </p:sp>
      <p:sp>
        <p:nvSpPr>
          <p:cNvPr id="6" name="文本框 57"/>
          <p:cNvSpPr txBox="1">
            <a:spLocks noChangeArrowheads="1"/>
          </p:cNvSpPr>
          <p:nvPr/>
        </p:nvSpPr>
        <p:spPr bwMode="auto">
          <a:xfrm>
            <a:off x="600420" y="1459007"/>
            <a:ext cx="1291890" cy="373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5023" tIns="32511" rIns="65023" bIns="32511">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000" b="1" dirty="0" smtClean="0">
                <a:solidFill>
                  <a:schemeClr val="bg1"/>
                </a:solidFill>
                <a:latin typeface="宋体" panose="02010600030101010101" pitchFamily="2" charset="-122"/>
              </a:rPr>
              <a:t>加速</a:t>
            </a:r>
            <a:r>
              <a:rPr lang="zh-CN" altLang="en-US" sz="2000" b="1" dirty="0">
                <a:solidFill>
                  <a:schemeClr val="bg1"/>
                </a:solidFill>
                <a:latin typeface="宋体" panose="02010600030101010101" pitchFamily="2" charset="-122"/>
              </a:rPr>
              <a:t>死亡</a:t>
            </a:r>
            <a:r>
              <a:rPr lang="zh-CN" altLang="en-US" sz="2000" dirty="0">
                <a:solidFill>
                  <a:schemeClr val="bg1"/>
                </a:solidFill>
                <a:latin typeface="黑体" panose="02010609060101010101" pitchFamily="49" charset="-122"/>
                <a:ea typeface="黑体" panose="02010609060101010101" pitchFamily="49" charset="-122"/>
              </a:rPr>
              <a:t> </a:t>
            </a:r>
          </a:p>
        </p:txBody>
      </p:sp>
      <p:pic>
        <p:nvPicPr>
          <p:cNvPr id="12" name="图片 11" descr="43014495_1.jpg"/>
          <p:cNvPicPr>
            <a:picLocks noChangeAspect="1"/>
          </p:cNvPicPr>
          <p:nvPr/>
        </p:nvPicPr>
        <p:blipFill>
          <a:blip r:embed="rId3"/>
          <a:stretch>
            <a:fillRect/>
          </a:stretch>
        </p:blipFill>
        <p:spPr>
          <a:xfrm>
            <a:off x="2862469" y="1444418"/>
            <a:ext cx="2036830" cy="3276400"/>
          </a:xfrm>
          <a:prstGeom prst="rect">
            <a:avLst/>
          </a:prstGeom>
        </p:spPr>
      </p:pic>
      <p:sp>
        <p:nvSpPr>
          <p:cNvPr id="13" name="矩形 12"/>
          <p:cNvSpPr/>
          <p:nvPr/>
        </p:nvSpPr>
        <p:spPr>
          <a:xfrm>
            <a:off x="4989443" y="1432938"/>
            <a:ext cx="1396601" cy="1754326"/>
          </a:xfrm>
          <a:prstGeom prst="rect">
            <a:avLst/>
          </a:prstGeom>
        </p:spPr>
        <p:txBody>
          <a:bodyPr wrap="square">
            <a:spAutoFit/>
          </a:bodyPr>
          <a:lstStyle/>
          <a:p>
            <a:pPr algn="just">
              <a:lnSpc>
                <a:spcPct val="150000"/>
              </a:lnSpc>
            </a:pPr>
            <a:r>
              <a:rPr lang="zh-CN" altLang="en-US" sz="1200" dirty="0" smtClean="0">
                <a:solidFill>
                  <a:schemeClr val="bg1"/>
                </a:solidFill>
              </a:rPr>
              <a:t>模特皮驰斯</a:t>
            </a:r>
            <a:r>
              <a:rPr lang="en-US" altLang="zh-CN" sz="1200" dirty="0" smtClean="0">
                <a:solidFill>
                  <a:schemeClr val="bg1"/>
                </a:solidFill>
              </a:rPr>
              <a:t>-</a:t>
            </a:r>
            <a:r>
              <a:rPr lang="zh-CN" altLang="en-US" sz="1200" dirty="0" smtClean="0">
                <a:solidFill>
                  <a:schemeClr val="bg1"/>
                </a:solidFill>
              </a:rPr>
              <a:t>格尔多夫</a:t>
            </a:r>
            <a:r>
              <a:rPr lang="en-US" altLang="zh-CN" sz="1200" dirty="0" smtClean="0">
                <a:solidFill>
                  <a:schemeClr val="bg1"/>
                </a:solidFill>
              </a:rPr>
              <a:t>(Peaches </a:t>
            </a:r>
            <a:r>
              <a:rPr lang="en-US" altLang="zh-CN" sz="1200" dirty="0" err="1" smtClean="0">
                <a:solidFill>
                  <a:schemeClr val="bg1"/>
                </a:solidFill>
              </a:rPr>
              <a:t>Geldof</a:t>
            </a:r>
            <a:r>
              <a:rPr lang="en-US" altLang="zh-CN" sz="1200" dirty="0" smtClean="0">
                <a:solidFill>
                  <a:schemeClr val="bg1"/>
                </a:solidFill>
              </a:rPr>
              <a:t>)</a:t>
            </a:r>
            <a:r>
              <a:rPr lang="zh-CN" altLang="en-US" sz="1200" dirty="0" smtClean="0">
                <a:solidFill>
                  <a:schemeClr val="bg1"/>
                </a:solidFill>
              </a:rPr>
              <a:t>，</a:t>
            </a:r>
            <a:r>
              <a:rPr lang="en-US" altLang="zh-CN" sz="1200" dirty="0" smtClean="0">
                <a:solidFill>
                  <a:schemeClr val="bg1"/>
                </a:solidFill>
              </a:rPr>
              <a:t>2014</a:t>
            </a:r>
            <a:r>
              <a:rPr lang="zh-CN" altLang="en-US" sz="1200" dirty="0" smtClean="0">
                <a:solidFill>
                  <a:schemeClr val="bg1"/>
                </a:solidFill>
              </a:rPr>
              <a:t>年</a:t>
            </a:r>
            <a:r>
              <a:rPr lang="en-US" altLang="zh-CN" sz="1200" dirty="0" smtClean="0">
                <a:solidFill>
                  <a:schemeClr val="bg1"/>
                </a:solidFill>
              </a:rPr>
              <a:t>4</a:t>
            </a:r>
            <a:r>
              <a:rPr lang="zh-CN" altLang="en-US" sz="1200" dirty="0" smtClean="0">
                <a:solidFill>
                  <a:schemeClr val="bg1"/>
                </a:solidFill>
              </a:rPr>
              <a:t>月上旬，在家中因吸食海洛因过量在家中暴毙。</a:t>
            </a:r>
            <a:endParaRPr lang="zh-CN" altLang="en-US" sz="1200" dirty="0">
              <a:solidFill>
                <a:schemeClr val="bg1"/>
              </a:solidFill>
            </a:endParaRPr>
          </a:p>
        </p:txBody>
      </p:sp>
      <p:pic>
        <p:nvPicPr>
          <p:cNvPr id="14" name="图片 13" descr="43014495_7.jpg"/>
          <p:cNvPicPr>
            <a:picLocks noChangeAspect="1"/>
          </p:cNvPicPr>
          <p:nvPr/>
        </p:nvPicPr>
        <p:blipFill>
          <a:blip r:embed="rId4"/>
          <a:srcRect l="26075" r="22575"/>
          <a:stretch>
            <a:fillRect/>
          </a:stretch>
        </p:blipFill>
        <p:spPr>
          <a:xfrm>
            <a:off x="6635154" y="1405601"/>
            <a:ext cx="1808922" cy="1984475"/>
          </a:xfrm>
          <a:prstGeom prst="rect">
            <a:avLst/>
          </a:prstGeom>
        </p:spPr>
      </p:pic>
      <p:sp>
        <p:nvSpPr>
          <p:cNvPr id="15" name="矩形 14"/>
          <p:cNvSpPr/>
          <p:nvPr/>
        </p:nvSpPr>
        <p:spPr>
          <a:xfrm>
            <a:off x="6409663" y="3570881"/>
            <a:ext cx="2406348" cy="988284"/>
          </a:xfrm>
          <a:prstGeom prst="rect">
            <a:avLst/>
          </a:prstGeom>
        </p:spPr>
        <p:txBody>
          <a:bodyPr wrap="square">
            <a:spAutoFit/>
          </a:bodyPr>
          <a:lstStyle/>
          <a:p>
            <a:pPr algn="just">
              <a:lnSpc>
                <a:spcPct val="150000"/>
              </a:lnSpc>
            </a:pPr>
            <a:r>
              <a:rPr lang="zh-CN" altLang="en-US" dirty="0" smtClean="0">
                <a:solidFill>
                  <a:schemeClr val="bg1"/>
                </a:solidFill>
              </a:rPr>
              <a:t>菲利普</a:t>
            </a:r>
            <a:r>
              <a:rPr lang="en-US" altLang="zh-CN" dirty="0" smtClean="0">
                <a:solidFill>
                  <a:schemeClr val="bg1"/>
                </a:solidFill>
              </a:rPr>
              <a:t>·</a:t>
            </a:r>
            <a:r>
              <a:rPr lang="zh-CN" altLang="en-US" dirty="0" smtClean="0">
                <a:solidFill>
                  <a:schemeClr val="bg1"/>
                </a:solidFill>
              </a:rPr>
              <a:t>塞默</a:t>
            </a:r>
            <a:r>
              <a:rPr lang="en-US" altLang="zh-CN" dirty="0" smtClean="0">
                <a:solidFill>
                  <a:schemeClr val="bg1"/>
                </a:solidFill>
              </a:rPr>
              <a:t>·</a:t>
            </a:r>
            <a:r>
              <a:rPr lang="zh-CN" altLang="en-US" dirty="0" smtClean="0">
                <a:solidFill>
                  <a:schemeClr val="bg1"/>
                </a:solidFill>
              </a:rPr>
              <a:t>霍夫曼</a:t>
            </a:r>
            <a:endParaRPr lang="en-US" altLang="zh-CN" dirty="0" smtClean="0">
              <a:solidFill>
                <a:schemeClr val="bg1"/>
              </a:solidFill>
            </a:endParaRPr>
          </a:p>
          <a:p>
            <a:pPr algn="just">
              <a:lnSpc>
                <a:spcPct val="150000"/>
              </a:lnSpc>
            </a:pPr>
            <a:r>
              <a:rPr lang="zh-CN" altLang="en-US" dirty="0" smtClean="0">
                <a:solidFill>
                  <a:schemeClr val="bg1"/>
                </a:solidFill>
              </a:rPr>
              <a:t>奥斯卡影帝，</a:t>
            </a:r>
            <a:r>
              <a:rPr lang="en-US" altLang="zh-CN" dirty="0" smtClean="0">
                <a:solidFill>
                  <a:schemeClr val="bg1"/>
                </a:solidFill>
              </a:rPr>
              <a:t>2014</a:t>
            </a:r>
            <a:r>
              <a:rPr lang="zh-CN" altLang="en-US" dirty="0" smtClean="0">
                <a:solidFill>
                  <a:schemeClr val="bg1"/>
                </a:solidFill>
              </a:rPr>
              <a:t>年在公寓中，因吸毒过量死亡。</a:t>
            </a:r>
            <a:endParaRPr lang="zh-CN" alt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2579572" y="671587"/>
            <a:ext cx="3801978"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smtClean="0">
                <a:solidFill>
                  <a:schemeClr val="bg1"/>
                </a:solidFill>
                <a:latin typeface="微软雅黑" pitchFamily="34" charset="-122"/>
                <a:ea typeface="微软雅黑" pitchFamily="34" charset="-122"/>
              </a:rPr>
              <a:t>吸毒可能引起的传染病</a:t>
            </a:r>
            <a:endParaRPr lang="zh-CN" altLang="en-US" sz="2800" b="1" dirty="0">
              <a:solidFill>
                <a:schemeClr val="bg1"/>
              </a:solidFill>
              <a:latin typeface="微软雅黑" pitchFamily="34" charset="-122"/>
              <a:ea typeface="微软雅黑" pitchFamily="34" charset="-122"/>
            </a:endParaRPr>
          </a:p>
        </p:txBody>
      </p:sp>
      <p:cxnSp>
        <p:nvCxnSpPr>
          <p:cNvPr id="3" name="直接连接符 2"/>
          <p:cNvCxnSpPr/>
          <p:nvPr/>
        </p:nvCxnSpPr>
        <p:spPr>
          <a:xfrm>
            <a:off x="699989" y="1216421"/>
            <a:ext cx="765573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 xmlns:a16="http://schemas.microsoft.com/office/drawing/2014/main" id="{E5B3ACAF-2F46-42EF-804E-2458AB12317F}"/>
              </a:ext>
            </a:extLst>
          </p:cNvPr>
          <p:cNvSpPr/>
          <p:nvPr/>
        </p:nvSpPr>
        <p:spPr>
          <a:xfrm>
            <a:off x="531433" y="1335453"/>
            <a:ext cx="7803356" cy="361381"/>
          </a:xfrm>
          <a:prstGeom prst="rect">
            <a:avLst/>
          </a:prstGeom>
        </p:spPr>
        <p:txBody>
          <a:bodyPr wrap="square" lIns="68580" tIns="34290" rIns="68580" bIns="34290">
            <a:spAutoFit/>
          </a:bodyPr>
          <a:lstStyle/>
          <a:p>
            <a:pPr indent="342900" algn="just">
              <a:lnSpc>
                <a:spcPct val="150000"/>
              </a:lnSpc>
            </a:pPr>
            <a:r>
              <a:rPr lang="zh-CN" altLang="en-US" sz="1500" dirty="0">
                <a:solidFill>
                  <a:schemeClr val="bg1"/>
                </a:solidFill>
                <a:latin typeface="黑体" panose="02010609060101010101" pitchFamily="49" charset="-122"/>
                <a:ea typeface="黑体" panose="02010609060101010101" pitchFamily="49" charset="-122"/>
              </a:rPr>
              <a:t>肌肉、皮下静脉注射毒品，容易导致各种皮肤病、肝炎、性病、艾滋病的感染和传播。</a:t>
            </a:r>
          </a:p>
        </p:txBody>
      </p:sp>
      <p:graphicFrame>
        <p:nvGraphicFramePr>
          <p:cNvPr id="7" name="图表 6">
            <a:extLst>
              <a:ext uri="{FF2B5EF4-FFF2-40B4-BE49-F238E27FC236}">
                <a16:creationId xmlns="" xmlns:a16="http://schemas.microsoft.com/office/drawing/2014/main" id="{F16A65E5-8DF3-4EEC-953F-E07321BD7815}"/>
              </a:ext>
            </a:extLst>
          </p:cNvPr>
          <p:cNvGraphicFramePr/>
          <p:nvPr>
            <p:extLst>
              <p:ext uri="{D42A27DB-BD31-4B8C-83A1-F6EECF244321}">
                <p14:modId xmlns="" xmlns:p14="http://schemas.microsoft.com/office/powerpoint/2010/main" val="2334066576"/>
              </p:ext>
            </p:extLst>
          </p:nvPr>
        </p:nvGraphicFramePr>
        <p:xfrm>
          <a:off x="-1343026" y="1499044"/>
          <a:ext cx="7506061" cy="3504327"/>
        </p:xfrm>
        <a:graphic>
          <a:graphicData uri="http://schemas.openxmlformats.org/drawingml/2006/chart">
            <c:chart xmlns:c="http://schemas.openxmlformats.org/drawingml/2006/chart" xmlns:r="http://schemas.openxmlformats.org/officeDocument/2006/relationships" r:id="rId2"/>
          </a:graphicData>
        </a:graphic>
      </p:graphicFrame>
      <p:sp>
        <p:nvSpPr>
          <p:cNvPr id="8" name="矩形 7">
            <a:extLst>
              <a:ext uri="{FF2B5EF4-FFF2-40B4-BE49-F238E27FC236}">
                <a16:creationId xmlns="" xmlns:a16="http://schemas.microsoft.com/office/drawing/2014/main" id="{1F94A9C7-DB9C-4CC1-85CF-55E93F374621}"/>
              </a:ext>
            </a:extLst>
          </p:cNvPr>
          <p:cNvSpPr/>
          <p:nvPr/>
        </p:nvSpPr>
        <p:spPr>
          <a:xfrm>
            <a:off x="4762526" y="2321719"/>
            <a:ext cx="3725465" cy="1938992"/>
          </a:xfrm>
          <a:prstGeom prst="rect">
            <a:avLst/>
          </a:prstGeom>
        </p:spPr>
        <p:txBody>
          <a:bodyPr wrap="square" lIns="68580" tIns="34290" rIns="68580" bIns="34290">
            <a:spAutoFit/>
          </a:bodyPr>
          <a:lstStyle/>
          <a:p>
            <a:pPr indent="342900" algn="just">
              <a:lnSpc>
                <a:spcPct val="150000"/>
              </a:lnSpc>
            </a:pPr>
            <a:r>
              <a:rPr lang="zh-CN" altLang="en-US" dirty="0">
                <a:solidFill>
                  <a:schemeClr val="bg1"/>
                </a:solidFill>
                <a:latin typeface="黑体" panose="02010609060101010101" pitchFamily="49" charset="-122"/>
                <a:ea typeface="黑体" panose="02010609060101010101" pitchFamily="49" charset="-122"/>
              </a:rPr>
              <a:t>据权威部门的统计。吸毒者使用不洁注射器而被感染乙肝、丙肝的比率达</a:t>
            </a:r>
            <a:r>
              <a:rPr lang="en-US" altLang="zh-CN" dirty="0">
                <a:solidFill>
                  <a:schemeClr val="bg1"/>
                </a:solidFill>
                <a:latin typeface="黑体" panose="02010609060101010101" pitchFamily="49" charset="-122"/>
                <a:ea typeface="黑体" panose="02010609060101010101" pitchFamily="49" charset="-122"/>
              </a:rPr>
              <a:t>72%</a:t>
            </a:r>
            <a:r>
              <a:rPr lang="zh-CN" altLang="en-US" dirty="0">
                <a:solidFill>
                  <a:schemeClr val="bg1"/>
                </a:solidFill>
                <a:latin typeface="黑体" panose="02010609060101010101" pitchFamily="49" charset="-122"/>
                <a:ea typeface="黑体" panose="02010609060101010101" pitchFamily="49" charset="-122"/>
              </a:rPr>
              <a:t>和</a:t>
            </a:r>
            <a:r>
              <a:rPr lang="en-US" altLang="zh-CN" dirty="0">
                <a:solidFill>
                  <a:schemeClr val="bg1"/>
                </a:solidFill>
                <a:latin typeface="黑体" panose="02010609060101010101" pitchFamily="49" charset="-122"/>
                <a:ea typeface="黑体" panose="02010609060101010101" pitchFamily="49" charset="-122"/>
              </a:rPr>
              <a:t>86%</a:t>
            </a:r>
            <a:r>
              <a:rPr lang="zh-CN" altLang="en-US" dirty="0">
                <a:solidFill>
                  <a:schemeClr val="bg1"/>
                </a:solidFill>
                <a:latin typeface="黑体" panose="02010609060101010101" pitchFamily="49" charset="-122"/>
                <a:ea typeface="黑体" panose="02010609060101010101" pitchFamily="49" charset="-122"/>
              </a:rPr>
              <a:t>。吸毒者吸毒后获得短暂欣快感的同时，淫欲也更加强烈，他们大多是性乱者。尤其是女性吸毒者，大多滥交、卖淫、极易交叉感染多种性病。吸毒者感染性病的比率较正常人要高出几十倍。</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865"/>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14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900"/>
                                        <p:tgtEl>
                                          <p:spTgt spid="7"/>
                                        </p:tgtEl>
                                      </p:cBhvr>
                                    </p:animEffect>
                                  </p:childTnLst>
                                </p:cTn>
                              </p:par>
                            </p:childTnLst>
                          </p:cTn>
                        </p:par>
                        <p:par>
                          <p:cTn id="12" fill="hold">
                            <p:stCondLst>
                              <p:cond delay="23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11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7" grpId="0">
        <p:bldAsOne/>
      </p:bldGraphic>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
        <p:nvSpPr>
          <p:cNvPr id="4" name="标题 1"/>
          <p:cNvSpPr txBox="1">
            <a:spLocks/>
          </p:cNvSpPr>
          <p:nvPr/>
        </p:nvSpPr>
        <p:spPr>
          <a:xfrm>
            <a:off x="3140492" y="2634800"/>
            <a:ext cx="2863017"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a:solidFill>
                  <a:schemeClr val="bg1"/>
                </a:solidFill>
                <a:latin typeface="微软雅黑" pitchFamily="34" charset="-122"/>
                <a:ea typeface="微软雅黑" pitchFamily="34" charset="-122"/>
              </a:rPr>
              <a:t>吸毒对家庭的危害</a:t>
            </a:r>
          </a:p>
        </p:txBody>
      </p:sp>
      <p:sp>
        <p:nvSpPr>
          <p:cNvPr id="5" name="标题 1"/>
          <p:cNvSpPr txBox="1">
            <a:spLocks/>
          </p:cNvSpPr>
          <p:nvPr/>
        </p:nvSpPr>
        <p:spPr>
          <a:xfrm>
            <a:off x="1591475" y="3339566"/>
            <a:ext cx="5961050" cy="456215"/>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50000"/>
              </a:lnSpc>
            </a:pPr>
            <a:r>
              <a:rPr lang="zh-CN" altLang="en-US" sz="1050" dirty="0">
                <a:solidFill>
                  <a:schemeClr val="bg1"/>
                </a:solidFill>
                <a:latin typeface="微软雅黑" pitchFamily="34" charset="-122"/>
                <a:ea typeface="微软雅黑" pitchFamily="34" charset="-122"/>
              </a:rPr>
              <a:t>家庭中一旦出现了吸毒者，家便不成其为家。吸毒者在自我毁灭的同时，也破坏自己的家庭，是家庭陷入经济破产、亲属离散、甚至家破人亡的困难境地。</a:t>
            </a:r>
          </a:p>
        </p:txBody>
      </p:sp>
      <p:cxnSp>
        <p:nvCxnSpPr>
          <p:cNvPr id="9" name="直接连接符 8"/>
          <p:cNvCxnSpPr/>
          <p:nvPr/>
        </p:nvCxnSpPr>
        <p:spPr>
          <a:xfrm>
            <a:off x="1591475" y="3237117"/>
            <a:ext cx="59610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13428605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169067" y="405950"/>
            <a:ext cx="2863017"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a:solidFill>
                  <a:schemeClr val="bg1"/>
                </a:solidFill>
                <a:latin typeface="微软雅黑" pitchFamily="34" charset="-122"/>
                <a:ea typeface="微软雅黑" pitchFamily="34" charset="-122"/>
              </a:rPr>
              <a:t>吸毒对家庭的危害</a:t>
            </a:r>
          </a:p>
        </p:txBody>
      </p:sp>
      <p:cxnSp>
        <p:nvCxnSpPr>
          <p:cNvPr id="3" name="直接连接符 2"/>
          <p:cNvCxnSpPr/>
          <p:nvPr/>
        </p:nvCxnSpPr>
        <p:spPr>
          <a:xfrm>
            <a:off x="1620050" y="1008267"/>
            <a:ext cx="59610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矩形 3"/>
          <p:cNvSpPr>
            <a:spLocks noChangeArrowheads="1"/>
          </p:cNvSpPr>
          <p:nvPr/>
        </p:nvSpPr>
        <p:spPr bwMode="auto">
          <a:xfrm>
            <a:off x="452219" y="1725065"/>
            <a:ext cx="3565822" cy="2198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5023" tIns="32511" rIns="65023" bIns="32511" anchor="ct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10000"/>
              </a:lnSpc>
            </a:pPr>
            <a:r>
              <a:rPr lang="zh-CN" altLang="en-US" sz="1400" dirty="0" smtClean="0">
                <a:solidFill>
                  <a:schemeClr val="bg1"/>
                </a:solidFill>
                <a:latin typeface="仿宋" panose="02010609060101010101" pitchFamily="49" charset="-122"/>
                <a:ea typeface="仿宋" panose="02010609060101010101" pitchFamily="49" charset="-122"/>
              </a:rPr>
              <a:t>吸毒</a:t>
            </a:r>
            <a:r>
              <a:rPr lang="zh-CN" altLang="en-US" sz="1400" dirty="0">
                <a:solidFill>
                  <a:schemeClr val="bg1"/>
                </a:solidFill>
                <a:latin typeface="仿宋" panose="02010609060101010101" pitchFamily="49" charset="-122"/>
                <a:ea typeface="仿宋" panose="02010609060101010101" pitchFamily="49" charset="-122"/>
              </a:rPr>
              <a:t>的费用是个“无底洞”，</a:t>
            </a:r>
          </a:p>
          <a:p>
            <a:pPr>
              <a:lnSpc>
                <a:spcPct val="110000"/>
              </a:lnSpc>
            </a:pPr>
            <a:r>
              <a:rPr lang="zh-CN" altLang="en-US" sz="1400" dirty="0">
                <a:solidFill>
                  <a:schemeClr val="bg1"/>
                </a:solidFill>
                <a:latin typeface="仿宋" panose="02010609060101010101" pitchFamily="49" charset="-122"/>
                <a:ea typeface="仿宋" panose="02010609060101010101" pitchFamily="49" charset="-122"/>
              </a:rPr>
              <a:t>普遍的工资收入根本不能满足吸毒的</a:t>
            </a:r>
          </a:p>
          <a:p>
            <a:pPr>
              <a:lnSpc>
                <a:spcPct val="110000"/>
              </a:lnSpc>
            </a:pPr>
            <a:r>
              <a:rPr lang="zh-CN" altLang="en-US" sz="1400" dirty="0">
                <a:solidFill>
                  <a:schemeClr val="bg1"/>
                </a:solidFill>
                <a:latin typeface="仿宋" panose="02010609060101010101" pitchFamily="49" charset="-122"/>
                <a:ea typeface="仿宋" panose="02010609060101010101" pitchFamily="49" charset="-122"/>
              </a:rPr>
              <a:t>需要。即使有一定的经济基础也只能</a:t>
            </a:r>
          </a:p>
          <a:p>
            <a:pPr>
              <a:lnSpc>
                <a:spcPct val="110000"/>
              </a:lnSpc>
            </a:pPr>
            <a:r>
              <a:rPr lang="zh-CN" altLang="en-US" sz="1400" dirty="0">
                <a:solidFill>
                  <a:schemeClr val="bg1"/>
                </a:solidFill>
                <a:latin typeface="仿宋" panose="02010609060101010101" pitchFamily="49" charset="-122"/>
                <a:ea typeface="仿宋" panose="02010609060101010101" pitchFamily="49" charset="-122"/>
              </a:rPr>
              <a:t>维持一时。因为毒瘾永远不可能得到</a:t>
            </a:r>
          </a:p>
          <a:p>
            <a:pPr>
              <a:lnSpc>
                <a:spcPct val="110000"/>
              </a:lnSpc>
            </a:pPr>
            <a:r>
              <a:rPr lang="zh-CN" altLang="en-US" sz="1400" dirty="0">
                <a:solidFill>
                  <a:schemeClr val="bg1"/>
                </a:solidFill>
                <a:latin typeface="仿宋" panose="02010609060101010101" pitchFamily="49" charset="-122"/>
                <a:ea typeface="仿宋" panose="02010609060101010101" pitchFamily="49" charset="-122"/>
              </a:rPr>
              <a:t>满足，结果只能是吸得一贫如洗、倾</a:t>
            </a:r>
          </a:p>
          <a:p>
            <a:pPr>
              <a:lnSpc>
                <a:spcPct val="110000"/>
              </a:lnSpc>
            </a:pPr>
            <a:r>
              <a:rPr lang="zh-CN" altLang="en-US" sz="1400" dirty="0">
                <a:solidFill>
                  <a:schemeClr val="bg1"/>
                </a:solidFill>
                <a:latin typeface="仿宋" panose="02010609060101010101" pitchFamily="49" charset="-122"/>
                <a:ea typeface="仿宋" panose="02010609060101010101" pitchFamily="49" charset="-122"/>
              </a:rPr>
              <a:t>家荡产。很多吸毒者为满足毒瘾不惜</a:t>
            </a:r>
          </a:p>
          <a:p>
            <a:pPr>
              <a:lnSpc>
                <a:spcPct val="110000"/>
              </a:lnSpc>
            </a:pPr>
            <a:r>
              <a:rPr lang="zh-CN" altLang="en-US" sz="1400" dirty="0">
                <a:solidFill>
                  <a:schemeClr val="bg1"/>
                </a:solidFill>
                <a:latin typeface="仿宋" panose="02010609060101010101" pitchFamily="49" charset="-122"/>
                <a:ea typeface="仿宋" panose="02010609060101010101" pitchFamily="49" charset="-122"/>
              </a:rPr>
              <a:t>遗弃老人、出卖子女，甚至胁迫妻女</a:t>
            </a:r>
          </a:p>
          <a:p>
            <a:pPr>
              <a:lnSpc>
                <a:spcPct val="110000"/>
              </a:lnSpc>
            </a:pPr>
            <a:r>
              <a:rPr lang="zh-CN" altLang="en-US" sz="1400" dirty="0">
                <a:solidFill>
                  <a:schemeClr val="bg1"/>
                </a:solidFill>
                <a:latin typeface="仿宋" panose="02010609060101010101" pitchFamily="49" charset="-122"/>
                <a:ea typeface="仿宋" panose="02010609060101010101" pitchFamily="49" charset="-122"/>
              </a:rPr>
              <a:t>卖淫以获取毒资，直至妻离子散、家</a:t>
            </a:r>
          </a:p>
          <a:p>
            <a:pPr>
              <a:lnSpc>
                <a:spcPct val="110000"/>
              </a:lnSpc>
            </a:pPr>
            <a:r>
              <a:rPr lang="zh-CN" altLang="en-US" sz="1400" dirty="0">
                <a:solidFill>
                  <a:schemeClr val="bg1"/>
                </a:solidFill>
                <a:latin typeface="仿宋" panose="02010609060101010101" pitchFamily="49" charset="-122"/>
                <a:ea typeface="仿宋" panose="02010609060101010101" pitchFamily="49" charset="-122"/>
              </a:rPr>
              <a:t>破人亡。</a:t>
            </a:r>
          </a:p>
        </p:txBody>
      </p:sp>
      <p:sp>
        <p:nvSpPr>
          <p:cNvPr id="5" name="矩形 4"/>
          <p:cNvSpPr>
            <a:spLocks noChangeArrowheads="1"/>
          </p:cNvSpPr>
          <p:nvPr/>
        </p:nvSpPr>
        <p:spPr bwMode="auto">
          <a:xfrm>
            <a:off x="287629" y="1237514"/>
            <a:ext cx="4109969" cy="373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5023" tIns="32511" rIns="65023" bIns="32511" anchor="ct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000" b="1" dirty="0">
                <a:solidFill>
                  <a:schemeClr val="bg1"/>
                </a:solidFill>
                <a:latin typeface="黑体" panose="02010609060101010101" pitchFamily="49" charset="-122"/>
                <a:ea typeface="微软雅黑" panose="020B0503020204020204" pitchFamily="34" charset="-122"/>
              </a:rPr>
              <a:t>倾家荡产、妻离子散、家破人亡</a:t>
            </a:r>
            <a:r>
              <a:rPr lang="zh-CN" altLang="en-US" sz="2000" b="1" dirty="0">
                <a:solidFill>
                  <a:schemeClr val="bg1"/>
                </a:solidFill>
                <a:latin typeface="黑体" panose="02010609060101010101" pitchFamily="49" charset="-122"/>
                <a:ea typeface="汉仪长美黑简" charset="-122"/>
              </a:rPr>
              <a:t>　</a:t>
            </a:r>
            <a:r>
              <a:rPr lang="zh-CN" altLang="en-US" sz="2000" b="1" dirty="0">
                <a:solidFill>
                  <a:schemeClr val="bg1"/>
                </a:solidFill>
                <a:latin typeface="黑体" panose="02010609060101010101" pitchFamily="49" charset="-122"/>
                <a:ea typeface="黑体" panose="02010609060101010101" pitchFamily="49" charset="-122"/>
              </a:rPr>
              <a:t> </a:t>
            </a:r>
          </a:p>
        </p:txBody>
      </p:sp>
      <p:pic>
        <p:nvPicPr>
          <p:cNvPr id="6" name="图片 5" descr="43014495_1.jpg"/>
          <p:cNvPicPr>
            <a:picLocks noChangeAspect="1"/>
          </p:cNvPicPr>
          <p:nvPr/>
        </p:nvPicPr>
        <p:blipFill>
          <a:blip r:embed="rId2"/>
          <a:stretch>
            <a:fillRect/>
          </a:stretch>
        </p:blipFill>
        <p:spPr>
          <a:xfrm>
            <a:off x="3705225" y="1838325"/>
            <a:ext cx="2981279" cy="1985962"/>
          </a:xfrm>
          <a:prstGeom prst="rect">
            <a:avLst/>
          </a:prstGeom>
        </p:spPr>
      </p:pic>
      <p:sp>
        <p:nvSpPr>
          <p:cNvPr id="7" name="矩形 6"/>
          <p:cNvSpPr/>
          <p:nvPr/>
        </p:nvSpPr>
        <p:spPr>
          <a:xfrm>
            <a:off x="6629400" y="1536264"/>
            <a:ext cx="2381250" cy="3361498"/>
          </a:xfrm>
          <a:prstGeom prst="rect">
            <a:avLst/>
          </a:prstGeom>
        </p:spPr>
        <p:txBody>
          <a:bodyPr wrap="square">
            <a:spAutoFit/>
          </a:bodyPr>
          <a:lstStyle/>
          <a:p>
            <a:pPr>
              <a:lnSpc>
                <a:spcPct val="150000"/>
              </a:lnSpc>
            </a:pPr>
            <a:r>
              <a:rPr lang="zh-CN" altLang="en-US" sz="1100" dirty="0" smtClean="0">
                <a:solidFill>
                  <a:schemeClr val="bg1"/>
                </a:solidFill>
              </a:rPr>
              <a:t>毒品让这位曾经青春美丽的女歌手面目全非。据她的亲人称，因为毒品造成的神志恍惚，休斯顿根本不在乎自己的个人卫生，整天邋邋遢遢地过日子。有时候她会在吸毒时小便失禁，于是顺手垫上一块婴儿用的尿不湿。不仅如此，她还拒绝家人帮自己做清洁，也拒绝去戒毒所接受治疗。休斯顿还会隔三岔五的“消失”，跑到外面，与“毒友”鬼混。此外，她在自己事业辉煌期间赚的千万身家，也几乎在毒品上面消耗殆尽。</a:t>
            </a:r>
            <a:endParaRPr lang="zh-CN" altLang="en-US" sz="1100" dirty="0">
              <a:solidFill>
                <a:schemeClr val="bg1"/>
              </a:solidFill>
            </a:endParaRPr>
          </a:p>
        </p:txBody>
      </p:sp>
      <p:sp>
        <p:nvSpPr>
          <p:cNvPr id="8" name="矩形 7"/>
          <p:cNvSpPr/>
          <p:nvPr/>
        </p:nvSpPr>
        <p:spPr>
          <a:xfrm>
            <a:off x="4184665" y="3894237"/>
            <a:ext cx="1890261" cy="307777"/>
          </a:xfrm>
          <a:prstGeom prst="rect">
            <a:avLst/>
          </a:prstGeom>
        </p:spPr>
        <p:txBody>
          <a:bodyPr wrap="none">
            <a:spAutoFit/>
          </a:bodyPr>
          <a:lstStyle/>
          <a:p>
            <a:r>
              <a:rPr lang="zh-CN" altLang="en-US" sz="1400" dirty="0" smtClean="0">
                <a:solidFill>
                  <a:schemeClr val="bg1"/>
                </a:solidFill>
              </a:rPr>
              <a:t>歌星 惠特尼</a:t>
            </a:r>
            <a:r>
              <a:rPr lang="en-US" altLang="zh-CN" sz="1400" dirty="0" smtClean="0">
                <a:solidFill>
                  <a:schemeClr val="bg1"/>
                </a:solidFill>
              </a:rPr>
              <a:t>·</a:t>
            </a:r>
            <a:r>
              <a:rPr lang="zh-CN" altLang="en-US" sz="1400" dirty="0" smtClean="0">
                <a:solidFill>
                  <a:schemeClr val="bg1"/>
                </a:solidFill>
              </a:rPr>
              <a:t>休斯顿</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4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
        <p:nvSpPr>
          <p:cNvPr id="5" name="标题 1"/>
          <p:cNvSpPr txBox="1">
            <a:spLocks/>
          </p:cNvSpPr>
          <p:nvPr/>
        </p:nvSpPr>
        <p:spPr>
          <a:xfrm>
            <a:off x="3811164" y="612955"/>
            <a:ext cx="2863017"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2800" b="1" dirty="0">
                <a:solidFill>
                  <a:schemeClr val="bg1"/>
                </a:solidFill>
                <a:latin typeface="微软雅黑" pitchFamily="34" charset="-122"/>
                <a:ea typeface="微软雅黑" pitchFamily="34" charset="-122"/>
              </a:rPr>
              <a:t>吸毒对社会的危害</a:t>
            </a:r>
          </a:p>
        </p:txBody>
      </p:sp>
      <p:cxnSp>
        <p:nvCxnSpPr>
          <p:cNvPr id="7" name="直接连接符 6"/>
          <p:cNvCxnSpPr/>
          <p:nvPr/>
        </p:nvCxnSpPr>
        <p:spPr>
          <a:xfrm>
            <a:off x="3811164" y="1215272"/>
            <a:ext cx="477442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15"/>
          <p:cNvSpPr txBox="1"/>
          <p:nvPr/>
        </p:nvSpPr>
        <p:spPr>
          <a:xfrm>
            <a:off x="3784416" y="1755267"/>
            <a:ext cx="5013608" cy="1344721"/>
          </a:xfrm>
          <a:prstGeom prst="rect">
            <a:avLst/>
          </a:prstGeom>
          <a:noFill/>
        </p:spPr>
        <p:txBody>
          <a:bodyPr wrap="square" lIns="74415" tIns="37208" rIns="74415" bIns="37208" rtlCol="0">
            <a:spAutoFit/>
          </a:bodyPr>
          <a:lstStyle/>
          <a:p>
            <a:pPr>
              <a:lnSpc>
                <a:spcPct val="150000"/>
              </a:lnSpc>
            </a:pPr>
            <a:r>
              <a:rPr lang="zh-CN" altLang="en-US" sz="1100" dirty="0" smtClean="0">
                <a:solidFill>
                  <a:schemeClr val="bg1"/>
                </a:solidFill>
                <a:latin typeface="仿宋" panose="02010609060101010101" pitchFamily="49" charset="-122"/>
                <a:ea typeface="仿宋" panose="02010609060101010101" pitchFamily="49" charset="-122"/>
              </a:rPr>
              <a:t>吸毒</a:t>
            </a:r>
            <a:r>
              <a:rPr lang="zh-CN" altLang="en-US" sz="1100" dirty="0">
                <a:solidFill>
                  <a:schemeClr val="bg1"/>
                </a:solidFill>
                <a:latin typeface="仿宋" panose="02010609060101010101" pitchFamily="49" charset="-122"/>
                <a:ea typeface="仿宋" panose="02010609060101010101" pitchFamily="49" charset="-122"/>
              </a:rPr>
              <a:t>和犯罪是一对孪生兄弟。吸毒者在耗尽个人和家庭钱财后就会铤而走险，走上违法犯罪的道路，进行以贩并吸、贪污、诈骗、盗窃、抢劫、凶杀等犯罪活动。美国政府调查表明吸毒者用于购买海洛因的钱款中</a:t>
            </a:r>
            <a:r>
              <a:rPr lang="en-US" altLang="zh-CN" sz="1100" dirty="0">
                <a:solidFill>
                  <a:schemeClr val="bg1"/>
                </a:solidFill>
                <a:latin typeface="仿宋" panose="02010609060101010101" pitchFamily="49" charset="-122"/>
                <a:ea typeface="仿宋" panose="02010609060101010101" pitchFamily="49" charset="-122"/>
              </a:rPr>
              <a:t>20%</a:t>
            </a:r>
            <a:r>
              <a:rPr lang="zh-CN" altLang="en-US" sz="1100" dirty="0">
                <a:solidFill>
                  <a:schemeClr val="bg1"/>
                </a:solidFill>
                <a:latin typeface="仿宋" panose="02010609060101010101" pitchFamily="49" charset="-122"/>
                <a:ea typeface="仿宋" panose="02010609060101010101" pitchFamily="49" charset="-122"/>
              </a:rPr>
              <a:t>是抢劫获得的，</a:t>
            </a:r>
            <a:r>
              <a:rPr lang="en-US" altLang="zh-CN" sz="1100" dirty="0">
                <a:solidFill>
                  <a:schemeClr val="bg1"/>
                </a:solidFill>
                <a:latin typeface="仿宋" panose="02010609060101010101" pitchFamily="49" charset="-122"/>
                <a:ea typeface="仿宋" panose="02010609060101010101" pitchFamily="49" charset="-122"/>
              </a:rPr>
              <a:t>45%</a:t>
            </a:r>
            <a:r>
              <a:rPr lang="zh-CN" altLang="en-US" sz="1100" dirty="0">
                <a:solidFill>
                  <a:schemeClr val="bg1"/>
                </a:solidFill>
                <a:latin typeface="仿宋" panose="02010609060101010101" pitchFamily="49" charset="-122"/>
                <a:ea typeface="仿宋" panose="02010609060101010101" pitchFamily="49" charset="-122"/>
              </a:rPr>
              <a:t>来源于贩毒，</a:t>
            </a:r>
            <a:r>
              <a:rPr lang="en-US" altLang="zh-CN" sz="1100" dirty="0">
                <a:solidFill>
                  <a:schemeClr val="bg1"/>
                </a:solidFill>
                <a:latin typeface="仿宋" panose="02010609060101010101" pitchFamily="49" charset="-122"/>
                <a:ea typeface="仿宋" panose="02010609060101010101" pitchFamily="49" charset="-122"/>
              </a:rPr>
              <a:t>17%</a:t>
            </a:r>
            <a:r>
              <a:rPr lang="zh-CN" altLang="en-US" sz="1100" dirty="0">
                <a:solidFill>
                  <a:schemeClr val="bg1"/>
                </a:solidFill>
                <a:latin typeface="仿宋" panose="02010609060101010101" pitchFamily="49" charset="-122"/>
                <a:ea typeface="仿宋" panose="02010609060101010101" pitchFamily="49" charset="-122"/>
              </a:rPr>
              <a:t>来自卖淫，</a:t>
            </a:r>
            <a:r>
              <a:rPr lang="en-US" altLang="zh-CN" sz="1100" dirty="0">
                <a:solidFill>
                  <a:schemeClr val="bg1"/>
                </a:solidFill>
                <a:latin typeface="仿宋" panose="02010609060101010101" pitchFamily="49" charset="-122"/>
                <a:ea typeface="仿宋" panose="02010609060101010101" pitchFamily="49" charset="-122"/>
              </a:rPr>
              <a:t>12%</a:t>
            </a:r>
            <a:r>
              <a:rPr lang="zh-CN" altLang="en-US" sz="1100" dirty="0">
                <a:solidFill>
                  <a:schemeClr val="bg1"/>
                </a:solidFill>
                <a:latin typeface="仿宋" panose="02010609060101010101" pitchFamily="49" charset="-122"/>
                <a:ea typeface="仿宋" panose="02010609060101010101" pitchFamily="49" charset="-122"/>
              </a:rPr>
              <a:t>来自盗窃，即总计约</a:t>
            </a:r>
            <a:r>
              <a:rPr lang="en-US" altLang="zh-CN" sz="1100" dirty="0">
                <a:solidFill>
                  <a:schemeClr val="bg1"/>
                </a:solidFill>
                <a:latin typeface="仿宋" panose="02010609060101010101" pitchFamily="49" charset="-122"/>
                <a:ea typeface="仿宋" panose="02010609060101010101" pitchFamily="49" charset="-122"/>
              </a:rPr>
              <a:t>94%</a:t>
            </a:r>
            <a:r>
              <a:rPr lang="zh-CN" altLang="en-US" sz="1100" dirty="0">
                <a:solidFill>
                  <a:schemeClr val="bg1"/>
                </a:solidFill>
                <a:latin typeface="仿宋" panose="02010609060101010101" pitchFamily="49" charset="-122"/>
                <a:ea typeface="仿宋" panose="02010609060101010101" pitchFamily="49" charset="-122"/>
              </a:rPr>
              <a:t>的毒资来自刑事犯罪活动。</a:t>
            </a:r>
            <a:r>
              <a:rPr lang="zh-CN" altLang="en-US" sz="1100" b="1" dirty="0">
                <a:solidFill>
                  <a:schemeClr val="bg1"/>
                </a:solidFill>
                <a:latin typeface="黑体" panose="02010609060101010101" pitchFamily="49" charset="-122"/>
                <a:ea typeface="黑体" panose="02010609060101010101" pitchFamily="49" charset="-122"/>
              </a:rPr>
              <a:t> </a:t>
            </a:r>
            <a:endParaRPr lang="zh-CN" altLang="en-US"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TextBox 16"/>
          <p:cNvSpPr txBox="1"/>
          <p:nvPr/>
        </p:nvSpPr>
        <p:spPr>
          <a:xfrm>
            <a:off x="3784416" y="1514718"/>
            <a:ext cx="1493600" cy="321364"/>
          </a:xfrm>
          <a:prstGeom prst="rect">
            <a:avLst/>
          </a:prstGeom>
          <a:noFill/>
        </p:spPr>
        <p:txBody>
          <a:bodyPr wrap="none" lIns="74415" tIns="37208" rIns="74415" bIns="37208" rtlCol="0">
            <a:spAutoFit/>
          </a:bodyPr>
          <a:lstStyle/>
          <a:p>
            <a:r>
              <a:rPr lang="zh-CN" altLang="en-US" sz="1600" b="1" dirty="0">
                <a:solidFill>
                  <a:srgbClr val="FFFF00"/>
                </a:solidFill>
                <a:latin typeface="黑体" panose="02010609060101010101" pitchFamily="49" charset="-122"/>
              </a:rPr>
              <a:t>诱发刑事犯罪</a:t>
            </a:r>
            <a:r>
              <a:rPr lang="zh-CN" altLang="en-US" sz="1600" dirty="0">
                <a:solidFill>
                  <a:srgbClr val="FFFF00"/>
                </a:solidFill>
                <a:latin typeface="黑体" panose="02010609060101010101" pitchFamily="49" charset="-122"/>
                <a:ea typeface="黑体" panose="02010609060101010101" pitchFamily="49" charset="-122"/>
              </a:rPr>
              <a:t> </a:t>
            </a:r>
          </a:p>
        </p:txBody>
      </p:sp>
      <p:sp>
        <p:nvSpPr>
          <p:cNvPr id="11" name="TextBox 15"/>
          <p:cNvSpPr txBox="1"/>
          <p:nvPr/>
        </p:nvSpPr>
        <p:spPr>
          <a:xfrm>
            <a:off x="3809339" y="3660635"/>
            <a:ext cx="4098844" cy="862859"/>
          </a:xfrm>
          <a:prstGeom prst="rect">
            <a:avLst/>
          </a:prstGeom>
          <a:noFill/>
        </p:spPr>
        <p:txBody>
          <a:bodyPr wrap="square" lIns="74415" tIns="37208" rIns="74415" bIns="37208" rtlCol="0">
            <a:spAutoFit/>
          </a:bodyPr>
          <a:lstStyle/>
          <a:p>
            <a:pPr>
              <a:lnSpc>
                <a:spcPct val="150000"/>
              </a:lnSpc>
            </a:pPr>
            <a:r>
              <a:rPr lang="zh-CN" altLang="en-US" sz="1200" dirty="0">
                <a:solidFill>
                  <a:schemeClr val="bg1"/>
                </a:solidFill>
                <a:latin typeface="仿宋" panose="02010609060101010101" pitchFamily="49" charset="-122"/>
                <a:ea typeface="仿宋" panose="02010609060101010101" pitchFamily="49" charset="-122"/>
              </a:rPr>
              <a:t>吸毒败坏社会风气，腐蚀人的灵魂，摧毁民族精神，</a:t>
            </a:r>
          </a:p>
          <a:p>
            <a:pPr>
              <a:lnSpc>
                <a:spcPct val="150000"/>
              </a:lnSpc>
            </a:pPr>
            <a:r>
              <a:rPr lang="zh-CN" altLang="en-US" sz="1200" dirty="0">
                <a:solidFill>
                  <a:schemeClr val="bg1"/>
                </a:solidFill>
                <a:latin typeface="仿宋" panose="02010609060101010101" pitchFamily="49" charset="-122"/>
                <a:ea typeface="仿宋" panose="02010609060101010101" pitchFamily="49" charset="-122"/>
              </a:rPr>
              <a:t>这已成为全世界普遍的问题。据调查，我国</a:t>
            </a:r>
            <a:r>
              <a:rPr lang="en-US" altLang="zh-CN" sz="1200" dirty="0">
                <a:solidFill>
                  <a:schemeClr val="bg1"/>
                </a:solidFill>
                <a:latin typeface="仿宋" panose="02010609060101010101" pitchFamily="49" charset="-122"/>
                <a:ea typeface="仿宋" panose="02010609060101010101" pitchFamily="49" charset="-122"/>
              </a:rPr>
              <a:t>80%</a:t>
            </a:r>
            <a:r>
              <a:rPr lang="zh-CN" altLang="en-US" sz="1200" dirty="0">
                <a:solidFill>
                  <a:schemeClr val="bg1"/>
                </a:solidFill>
                <a:latin typeface="仿宋" panose="02010609060101010101" pitchFamily="49" charset="-122"/>
                <a:ea typeface="仿宋" panose="02010609060101010101" pitchFamily="49" charset="-122"/>
              </a:rPr>
              <a:t>的女吸毒</a:t>
            </a:r>
          </a:p>
          <a:p>
            <a:pPr>
              <a:lnSpc>
                <a:spcPct val="150000"/>
              </a:lnSpc>
            </a:pPr>
            <a:r>
              <a:rPr lang="zh-CN" altLang="en-US" sz="1200" dirty="0">
                <a:solidFill>
                  <a:schemeClr val="bg1"/>
                </a:solidFill>
                <a:latin typeface="仿宋" panose="02010609060101010101" pitchFamily="49" charset="-122"/>
                <a:ea typeface="仿宋" panose="02010609060101010101" pitchFamily="49" charset="-122"/>
              </a:rPr>
              <a:t>人员靠卖淫维持吸毒消费。</a:t>
            </a:r>
            <a:r>
              <a:rPr lang="zh-CN" altLang="en-US" sz="1200" b="1" dirty="0">
                <a:solidFill>
                  <a:schemeClr val="bg1"/>
                </a:solidFill>
                <a:latin typeface="黑体" panose="02010609060101010101" pitchFamily="49" charset="-122"/>
                <a:ea typeface="黑体" panose="02010609060101010101" pitchFamily="49" charset="-122"/>
              </a:rPr>
              <a:t>　 </a:t>
            </a:r>
          </a:p>
        </p:txBody>
      </p:sp>
      <p:sp>
        <p:nvSpPr>
          <p:cNvPr id="12" name="TextBox 16"/>
          <p:cNvSpPr txBox="1"/>
          <p:nvPr/>
        </p:nvSpPr>
        <p:spPr>
          <a:xfrm>
            <a:off x="3837515" y="3401015"/>
            <a:ext cx="1495203" cy="321364"/>
          </a:xfrm>
          <a:prstGeom prst="rect">
            <a:avLst/>
          </a:prstGeom>
          <a:noFill/>
        </p:spPr>
        <p:txBody>
          <a:bodyPr wrap="none" lIns="74415" tIns="37208" rIns="74415" bIns="37208" rtlCol="0">
            <a:spAutoFit/>
          </a:bodyPr>
          <a:lstStyle/>
          <a:p>
            <a:r>
              <a:rPr lang="zh-CN" altLang="en-US" sz="1600" b="1" dirty="0">
                <a:solidFill>
                  <a:srgbClr val="FFFF00"/>
                </a:solidFill>
                <a:latin typeface="黑体" panose="02010609060101010101" pitchFamily="49" charset="-122"/>
              </a:rPr>
              <a:t>败坏社会风气</a:t>
            </a:r>
            <a:r>
              <a:rPr lang="zh-CN" altLang="en-US" sz="1600" b="1" dirty="0">
                <a:solidFill>
                  <a:srgbClr val="FFFF00"/>
                </a:solidFill>
                <a:latin typeface="黑体" panose="02010609060101010101" pitchFamily="49" charset="-122"/>
                <a:ea typeface="黑体" panose="02010609060101010101" pitchFamily="49" charset="-122"/>
              </a:rPr>
              <a:t> </a:t>
            </a:r>
          </a:p>
        </p:txBody>
      </p:sp>
    </p:spTree>
    <p:extLst>
      <p:ext uri="{BB962C8B-B14F-4D97-AF65-F5344CB8AC3E}">
        <p14:creationId xmlns="" xmlns:p14="http://schemas.microsoft.com/office/powerpoint/2010/main" val="147890177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40000"/>
                                  </p:iterate>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ppt_x</p:attrName>
                                        </p:attrNameLst>
                                      </p:cBhvr>
                                      <p:tavLst>
                                        <p:tav tm="0">
                                          <p:val>
                                            <p:strVal val="#ppt_x"/>
                                          </p:val>
                                        </p:tav>
                                        <p:tav tm="100000">
                                          <p:val>
                                            <p:strVal val="#ppt_x"/>
                                          </p:val>
                                        </p:tav>
                                      </p:tavLst>
                                    </p:anim>
                                    <p:anim calcmode="lin" valueType="num">
                                      <p:cBhvr>
                                        <p:cTn id="8" dur="250" fill="hold"/>
                                        <p:tgtEl>
                                          <p:spTgt spid="10"/>
                                        </p:tgtEl>
                                        <p:attrNameLst>
                                          <p:attrName>ppt_y</p:attrName>
                                        </p:attrNameLst>
                                      </p:cBhvr>
                                      <p:tavLst>
                                        <p:tav tm="0">
                                          <p:val>
                                            <p:strVal val="#ppt_y-#ppt_h/2"/>
                                          </p:val>
                                        </p:tav>
                                        <p:tav tm="100000">
                                          <p:val>
                                            <p:strVal val="#ppt_y"/>
                                          </p:val>
                                        </p:tav>
                                      </p:tavLst>
                                    </p:anim>
                                    <p:anim calcmode="lin" valueType="num">
                                      <p:cBhvr>
                                        <p:cTn id="9" dur="250" fill="hold"/>
                                        <p:tgtEl>
                                          <p:spTgt spid="10"/>
                                        </p:tgtEl>
                                        <p:attrNameLst>
                                          <p:attrName>ppt_w</p:attrName>
                                        </p:attrNameLst>
                                      </p:cBhvr>
                                      <p:tavLst>
                                        <p:tav tm="0">
                                          <p:val>
                                            <p:strVal val="#ppt_w"/>
                                          </p:val>
                                        </p:tav>
                                        <p:tav tm="100000">
                                          <p:val>
                                            <p:strVal val="#ppt_w"/>
                                          </p:val>
                                        </p:tav>
                                      </p:tavLst>
                                    </p:anim>
                                    <p:anim calcmode="lin" valueType="num">
                                      <p:cBhvr>
                                        <p:cTn id="10" dur="250" fill="hold"/>
                                        <p:tgtEl>
                                          <p:spTgt spid="10"/>
                                        </p:tgtEl>
                                        <p:attrNameLst>
                                          <p:attrName>ppt_h</p:attrName>
                                        </p:attrNameLst>
                                      </p:cBhvr>
                                      <p:tavLst>
                                        <p:tav tm="0">
                                          <p:val>
                                            <p:fltVal val="0"/>
                                          </p:val>
                                        </p:tav>
                                        <p:tav tm="100000">
                                          <p:val>
                                            <p:strVal val="#ppt_h"/>
                                          </p:val>
                                        </p:tav>
                                      </p:tavLst>
                                    </p:anim>
                                  </p:childTnLst>
                                </p:cTn>
                              </p:par>
                            </p:childTnLst>
                          </p:cTn>
                        </p:par>
                        <p:par>
                          <p:cTn id="11" fill="hold">
                            <p:stCondLst>
                              <p:cond delay="75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par>
                          <p:cTn id="15" fill="hold">
                            <p:stCondLst>
                              <p:cond delay="1250"/>
                            </p:stCondLst>
                            <p:childTnLst>
                              <p:par>
                                <p:cTn id="16" presetID="17" presetClass="entr" presetSubtype="1" fill="hold" grpId="0" nodeType="afterEffect">
                                  <p:stCondLst>
                                    <p:cond delay="0"/>
                                  </p:stCondLst>
                                  <p:iterate type="lt">
                                    <p:tmPct val="40000"/>
                                  </p:iterate>
                                  <p:childTnLst>
                                    <p:set>
                                      <p:cBhvr>
                                        <p:cTn id="17" dur="1" fill="hold">
                                          <p:stCondLst>
                                            <p:cond delay="0"/>
                                          </p:stCondLst>
                                        </p:cTn>
                                        <p:tgtEl>
                                          <p:spTgt spid="12"/>
                                        </p:tgtEl>
                                        <p:attrNameLst>
                                          <p:attrName>style.visibility</p:attrName>
                                        </p:attrNameLst>
                                      </p:cBhvr>
                                      <p:to>
                                        <p:strVal val="visible"/>
                                      </p:to>
                                    </p:se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ppt_h/2"/>
                                          </p:val>
                                        </p:tav>
                                        <p:tav tm="100000">
                                          <p:val>
                                            <p:strVal val="#ppt_y"/>
                                          </p:val>
                                        </p:tav>
                                      </p:tavLst>
                                    </p:anim>
                                    <p:anim calcmode="lin" valueType="num">
                                      <p:cBhvr>
                                        <p:cTn id="20" dur="250" fill="hold"/>
                                        <p:tgtEl>
                                          <p:spTgt spid="12"/>
                                        </p:tgtEl>
                                        <p:attrNameLst>
                                          <p:attrName>ppt_w</p:attrName>
                                        </p:attrNameLst>
                                      </p:cBhvr>
                                      <p:tavLst>
                                        <p:tav tm="0">
                                          <p:val>
                                            <p:strVal val="#ppt_w"/>
                                          </p:val>
                                        </p:tav>
                                        <p:tav tm="100000">
                                          <p:val>
                                            <p:strVal val="#ppt_w"/>
                                          </p:val>
                                        </p:tav>
                                      </p:tavLst>
                                    </p:anim>
                                    <p:anim calcmode="lin" valueType="num">
                                      <p:cBhvr>
                                        <p:cTn id="21" dur="250" fill="hold"/>
                                        <p:tgtEl>
                                          <p:spTgt spid="12"/>
                                        </p:tgtEl>
                                        <p:attrNameLst>
                                          <p:attrName>ppt_h</p:attrName>
                                        </p:attrNameLst>
                                      </p:cBhvr>
                                      <p:tavLst>
                                        <p:tav tm="0">
                                          <p:val>
                                            <p:fltVal val="0"/>
                                          </p:val>
                                        </p:tav>
                                        <p:tav tm="100000">
                                          <p:val>
                                            <p:strVal val="#ppt_h"/>
                                          </p:val>
                                        </p:tav>
                                      </p:tavLst>
                                    </p:anim>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3468414" y="1208391"/>
            <a:ext cx="2207172" cy="2769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800" dirty="0">
                <a:solidFill>
                  <a:schemeClr val="bg1"/>
                </a:solidFill>
                <a:latin typeface="微软雅黑" pitchFamily="34" charset="-122"/>
                <a:ea typeface="微软雅黑" pitchFamily="34" charset="-122"/>
              </a:rPr>
              <a:t>目录 </a:t>
            </a:r>
            <a:r>
              <a:rPr lang="en-US" altLang="zh-CN" sz="1800" dirty="0">
                <a:solidFill>
                  <a:schemeClr val="bg1"/>
                </a:solidFill>
                <a:latin typeface="微软雅黑" pitchFamily="34" charset="-122"/>
                <a:ea typeface="微软雅黑" pitchFamily="34" charset="-122"/>
              </a:rPr>
              <a:t>CONCENTS</a:t>
            </a:r>
            <a:endParaRPr lang="zh-CN" altLang="en-US" sz="1800" dirty="0">
              <a:solidFill>
                <a:schemeClr val="bg1"/>
              </a:solidFill>
              <a:latin typeface="微软雅黑" pitchFamily="34" charset="-122"/>
              <a:ea typeface="微软雅黑" pitchFamily="34" charset="-122"/>
            </a:endParaRPr>
          </a:p>
        </p:txBody>
      </p:sp>
      <p:grpSp>
        <p:nvGrpSpPr>
          <p:cNvPr id="22" name="组合 21"/>
          <p:cNvGrpSpPr/>
          <p:nvPr/>
        </p:nvGrpSpPr>
        <p:grpSpPr>
          <a:xfrm>
            <a:off x="645008" y="2411928"/>
            <a:ext cx="7549185" cy="1151079"/>
            <a:chOff x="645008" y="2411928"/>
            <a:chExt cx="7549185" cy="1151079"/>
          </a:xfrm>
        </p:grpSpPr>
        <p:grpSp>
          <p:nvGrpSpPr>
            <p:cNvPr id="8" name="组合 14"/>
            <p:cNvGrpSpPr/>
            <p:nvPr/>
          </p:nvGrpSpPr>
          <p:grpSpPr>
            <a:xfrm>
              <a:off x="645008" y="2440503"/>
              <a:ext cx="5929935" cy="1122504"/>
              <a:chOff x="1118301" y="2440503"/>
              <a:chExt cx="5929935" cy="1122504"/>
            </a:xfrm>
          </p:grpSpPr>
          <p:grpSp>
            <p:nvGrpSpPr>
              <p:cNvPr id="9" name="组合 9"/>
              <p:cNvGrpSpPr/>
              <p:nvPr/>
            </p:nvGrpSpPr>
            <p:grpSpPr>
              <a:xfrm>
                <a:off x="1118301" y="2440503"/>
                <a:ext cx="1122504" cy="1122504"/>
                <a:chOff x="1803576" y="2333297"/>
                <a:chExt cx="1122504" cy="1122504"/>
              </a:xfrm>
            </p:grpSpPr>
            <p:sp>
              <p:nvSpPr>
                <p:cNvPr id="2" name="椭圆 1"/>
                <p:cNvSpPr/>
                <p:nvPr/>
              </p:nvSpPr>
              <p:spPr>
                <a:xfrm>
                  <a:off x="1803576" y="2333297"/>
                  <a:ext cx="1122504" cy="11225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1"/>
                <p:cNvSpPr txBox="1">
                  <a:spLocks/>
                </p:cNvSpPr>
                <p:nvPr/>
              </p:nvSpPr>
              <p:spPr>
                <a:xfrm>
                  <a:off x="1847719" y="2779133"/>
                  <a:ext cx="1034218" cy="230832"/>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500" b="1" dirty="0">
                      <a:solidFill>
                        <a:schemeClr val="bg1"/>
                      </a:solidFill>
                      <a:latin typeface="微软雅黑" pitchFamily="34" charset="-122"/>
                      <a:ea typeface="微软雅黑" pitchFamily="34" charset="-122"/>
                    </a:rPr>
                    <a:t>什么是毒品</a:t>
                  </a:r>
                </a:p>
              </p:txBody>
            </p:sp>
          </p:grpSp>
          <p:grpSp>
            <p:nvGrpSpPr>
              <p:cNvPr id="10" name="组合 10"/>
              <p:cNvGrpSpPr/>
              <p:nvPr/>
            </p:nvGrpSpPr>
            <p:grpSpPr>
              <a:xfrm>
                <a:off x="2720778" y="2440503"/>
                <a:ext cx="1122504" cy="1122504"/>
                <a:chOff x="3424271" y="2333297"/>
                <a:chExt cx="1122504" cy="1122504"/>
              </a:xfrm>
            </p:grpSpPr>
            <p:sp>
              <p:nvSpPr>
                <p:cNvPr id="4" name="椭圆 3"/>
                <p:cNvSpPr/>
                <p:nvPr/>
              </p:nvSpPr>
              <p:spPr>
                <a:xfrm>
                  <a:off x="3424271" y="2333297"/>
                  <a:ext cx="1122504" cy="11225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标题 1"/>
                <p:cNvSpPr txBox="1">
                  <a:spLocks/>
                </p:cNvSpPr>
                <p:nvPr/>
              </p:nvSpPr>
              <p:spPr>
                <a:xfrm>
                  <a:off x="3468414" y="2779133"/>
                  <a:ext cx="1034218" cy="230832"/>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500" b="1" dirty="0" smtClean="0">
                      <a:solidFill>
                        <a:schemeClr val="bg1"/>
                      </a:solidFill>
                      <a:latin typeface="微软雅黑" pitchFamily="34" charset="-122"/>
                      <a:ea typeface="微软雅黑" pitchFamily="34" charset="-122"/>
                    </a:rPr>
                    <a:t>什么是吸毒</a:t>
                  </a:r>
                  <a:endParaRPr lang="zh-CN" altLang="en-US" sz="1500" b="1" dirty="0">
                    <a:solidFill>
                      <a:schemeClr val="bg1"/>
                    </a:solidFill>
                    <a:latin typeface="微软雅黑" pitchFamily="34" charset="-122"/>
                    <a:ea typeface="微软雅黑" pitchFamily="34" charset="-122"/>
                  </a:endParaRPr>
                </a:p>
              </p:txBody>
            </p:sp>
          </p:grpSp>
          <p:grpSp>
            <p:nvGrpSpPr>
              <p:cNvPr id="11" name="组合 11"/>
              <p:cNvGrpSpPr/>
              <p:nvPr/>
            </p:nvGrpSpPr>
            <p:grpSpPr>
              <a:xfrm>
                <a:off x="4323255" y="2440503"/>
                <a:ext cx="1122504" cy="1122504"/>
                <a:chOff x="4969292" y="2333297"/>
                <a:chExt cx="1122504" cy="1122504"/>
              </a:xfrm>
            </p:grpSpPr>
            <p:sp>
              <p:nvSpPr>
                <p:cNvPr id="6" name="椭圆 5"/>
                <p:cNvSpPr/>
                <p:nvPr/>
              </p:nvSpPr>
              <p:spPr>
                <a:xfrm>
                  <a:off x="4969292" y="2333297"/>
                  <a:ext cx="1122504" cy="11225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标题 1"/>
                <p:cNvSpPr txBox="1">
                  <a:spLocks/>
                </p:cNvSpPr>
                <p:nvPr/>
              </p:nvSpPr>
              <p:spPr>
                <a:xfrm>
                  <a:off x="5013435" y="2779133"/>
                  <a:ext cx="1034218" cy="230832"/>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500" b="1" dirty="0">
                      <a:solidFill>
                        <a:schemeClr val="bg1"/>
                      </a:solidFill>
                      <a:latin typeface="微软雅黑" pitchFamily="34" charset="-122"/>
                      <a:ea typeface="微软雅黑" pitchFamily="34" charset="-122"/>
                    </a:rPr>
                    <a:t>毒品的危害</a:t>
                  </a:r>
                </a:p>
              </p:txBody>
            </p:sp>
          </p:grpSp>
          <p:grpSp>
            <p:nvGrpSpPr>
              <p:cNvPr id="12" name="组合 15"/>
              <p:cNvGrpSpPr/>
              <p:nvPr/>
            </p:nvGrpSpPr>
            <p:grpSpPr>
              <a:xfrm>
                <a:off x="5925732" y="2440503"/>
                <a:ext cx="1122504" cy="1122504"/>
                <a:chOff x="4969292" y="2333297"/>
                <a:chExt cx="1122504" cy="1122504"/>
              </a:xfrm>
            </p:grpSpPr>
            <p:sp>
              <p:nvSpPr>
                <p:cNvPr id="18" name="椭圆 17"/>
                <p:cNvSpPr/>
                <p:nvPr/>
              </p:nvSpPr>
              <p:spPr>
                <a:xfrm>
                  <a:off x="4969292" y="2333297"/>
                  <a:ext cx="1122504" cy="11225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标题 1"/>
                <p:cNvSpPr txBox="1">
                  <a:spLocks/>
                </p:cNvSpPr>
                <p:nvPr/>
              </p:nvSpPr>
              <p:spPr>
                <a:xfrm>
                  <a:off x="5013435" y="2663717"/>
                  <a:ext cx="1034218" cy="461665"/>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500" b="1" dirty="0">
                      <a:solidFill>
                        <a:schemeClr val="bg1"/>
                      </a:solidFill>
                      <a:latin typeface="微软雅黑" pitchFamily="34" charset="-122"/>
                      <a:ea typeface="微软雅黑" pitchFamily="34" charset="-122"/>
                    </a:rPr>
                    <a:t>如何防止</a:t>
                  </a:r>
                  <a:endParaRPr lang="en-US" altLang="zh-CN" sz="1500" b="1" dirty="0">
                    <a:solidFill>
                      <a:schemeClr val="bg1"/>
                    </a:solidFill>
                    <a:latin typeface="微软雅黑" pitchFamily="34" charset="-122"/>
                    <a:ea typeface="微软雅黑" pitchFamily="34" charset="-122"/>
                  </a:endParaRPr>
                </a:p>
                <a:p>
                  <a:pPr algn="ctr">
                    <a:lnSpc>
                      <a:spcPct val="100000"/>
                    </a:lnSpc>
                  </a:pPr>
                  <a:r>
                    <a:rPr lang="zh-CN" altLang="en-US" sz="1500" b="1" dirty="0">
                      <a:solidFill>
                        <a:schemeClr val="bg1"/>
                      </a:solidFill>
                      <a:latin typeface="微软雅黑" pitchFamily="34" charset="-122"/>
                      <a:ea typeface="微软雅黑" pitchFamily="34" charset="-122"/>
                    </a:rPr>
                    <a:t>吸毒</a:t>
                  </a:r>
                </a:p>
              </p:txBody>
            </p:sp>
          </p:grpSp>
        </p:grpSp>
        <p:grpSp>
          <p:nvGrpSpPr>
            <p:cNvPr id="21" name="组合 20"/>
            <p:cNvGrpSpPr/>
            <p:nvPr/>
          </p:nvGrpSpPr>
          <p:grpSpPr>
            <a:xfrm>
              <a:off x="7071689" y="2411928"/>
              <a:ext cx="1122504" cy="1122504"/>
              <a:chOff x="7119314" y="2411928"/>
              <a:chExt cx="1122504" cy="1122504"/>
            </a:xfrm>
          </p:grpSpPr>
          <p:sp>
            <p:nvSpPr>
              <p:cNvPr id="16" name="椭圆 15"/>
              <p:cNvSpPr/>
              <p:nvPr/>
            </p:nvSpPr>
            <p:spPr>
              <a:xfrm>
                <a:off x="7119314" y="2411928"/>
                <a:ext cx="1122504" cy="11225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标题 1"/>
              <p:cNvSpPr txBox="1">
                <a:spLocks/>
              </p:cNvSpPr>
              <p:nvPr/>
            </p:nvSpPr>
            <p:spPr>
              <a:xfrm>
                <a:off x="7172982" y="2856648"/>
                <a:ext cx="1034218" cy="230832"/>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500" b="1" dirty="0" smtClean="0">
                    <a:solidFill>
                      <a:schemeClr val="bg1"/>
                    </a:solidFill>
                    <a:latin typeface="微软雅黑" pitchFamily="34" charset="-122"/>
                    <a:ea typeface="微软雅黑" pitchFamily="34" charset="-122"/>
                  </a:rPr>
                  <a:t>毒品犯罪</a:t>
                </a:r>
                <a:endParaRPr lang="zh-CN" altLang="en-US" sz="1500" b="1" dirty="0">
                  <a:solidFill>
                    <a:schemeClr val="bg1"/>
                  </a:solidFill>
                  <a:latin typeface="微软雅黑" pitchFamily="34" charset="-122"/>
                  <a:ea typeface="微软雅黑" pitchFamily="34" charset="-122"/>
                </a:endParaRPr>
              </a:p>
            </p:txBody>
          </p:sp>
        </p:grpSp>
      </p:grpSp>
    </p:spTree>
    <p:extLst>
      <p:ext uri="{BB962C8B-B14F-4D97-AF65-F5344CB8AC3E}">
        <p14:creationId xmlns="" xmlns:p14="http://schemas.microsoft.com/office/powerpoint/2010/main" val="83698834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281878" y="1509601"/>
            <a:ext cx="2662096" cy="20534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5" name="文本框 42"/>
          <p:cNvSpPr txBox="1">
            <a:spLocks noChangeArrowheads="1"/>
          </p:cNvSpPr>
          <p:nvPr/>
        </p:nvSpPr>
        <p:spPr bwMode="auto">
          <a:xfrm>
            <a:off x="2216538" y="1389673"/>
            <a:ext cx="2109995" cy="649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3400" spc="427" dirty="0">
                <a:solidFill>
                  <a:schemeClr val="bg1"/>
                </a:solidFill>
                <a:latin typeface="黑体" pitchFamily="2" charset="-122"/>
                <a:ea typeface="黑体" pitchFamily="2" charset="-122"/>
              </a:rPr>
              <a:t>毁灭自己</a:t>
            </a:r>
          </a:p>
        </p:txBody>
      </p:sp>
      <p:sp>
        <p:nvSpPr>
          <p:cNvPr id="6" name="文本框 44"/>
          <p:cNvSpPr txBox="1">
            <a:spLocks noChangeArrowheads="1"/>
          </p:cNvSpPr>
          <p:nvPr/>
        </p:nvSpPr>
        <p:spPr bwMode="auto">
          <a:xfrm>
            <a:off x="2218256" y="2878252"/>
            <a:ext cx="2713849" cy="649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5023" tIns="32511" rIns="65023" bIns="32511">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3400" spc="427" dirty="0">
                <a:solidFill>
                  <a:schemeClr val="bg1"/>
                </a:solidFill>
                <a:latin typeface="黑体" pitchFamily="2" charset="-122"/>
                <a:ea typeface="黑体" pitchFamily="2" charset="-122"/>
              </a:rPr>
              <a:t>危害社会</a:t>
            </a:r>
          </a:p>
        </p:txBody>
      </p:sp>
      <p:sp>
        <p:nvSpPr>
          <p:cNvPr id="7" name="文本框 45"/>
          <p:cNvSpPr txBox="1">
            <a:spLocks noChangeArrowheads="1"/>
          </p:cNvSpPr>
          <p:nvPr/>
        </p:nvSpPr>
        <p:spPr bwMode="auto">
          <a:xfrm>
            <a:off x="2223079" y="2133996"/>
            <a:ext cx="2713849" cy="649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5023" tIns="32511" rIns="65023" bIns="32511">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3400" spc="427" dirty="0">
                <a:solidFill>
                  <a:schemeClr val="bg1"/>
                </a:solidFill>
                <a:latin typeface="黑体" pitchFamily="2" charset="-122"/>
                <a:ea typeface="黑体" pitchFamily="2" charset="-122"/>
              </a:rPr>
              <a:t>祸及家人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70" decel="100000"/>
                                        <p:tgtEl>
                                          <p:spTgt spid="5"/>
                                        </p:tgtEl>
                                      </p:cBhvr>
                                    </p:animEffect>
                                    <p:animScale>
                                      <p:cBhvr>
                                        <p:cTn id="8" dur="770" decel="100000"/>
                                        <p:tgtEl>
                                          <p:spTgt spid="5"/>
                                        </p:tgtEl>
                                      </p:cBhvr>
                                      <p:from x="10000" y="10000"/>
                                      <p:to x="200000" y="450000"/>
                                    </p:animScale>
                                    <p:animScale>
                                      <p:cBhvr>
                                        <p:cTn id="9" dur="1230" accel="100000" fill="hold">
                                          <p:stCondLst>
                                            <p:cond delay="770"/>
                                          </p:stCondLst>
                                        </p:cTn>
                                        <p:tgtEl>
                                          <p:spTgt spid="5"/>
                                        </p:tgtEl>
                                      </p:cBhvr>
                                      <p:from x="200000" y="450000"/>
                                      <p:to x="100000" y="100000"/>
                                    </p:animScale>
                                    <p:set>
                                      <p:cBhvr>
                                        <p:cTn id="10" dur="770" fill="hold"/>
                                        <p:tgtEl>
                                          <p:spTgt spid="5"/>
                                        </p:tgtEl>
                                        <p:attrNameLst>
                                          <p:attrName>ppt_x</p:attrName>
                                        </p:attrNameLst>
                                      </p:cBhvr>
                                      <p:to>
                                        <p:strVal val="(0.5)"/>
                                      </p:to>
                                    </p:set>
                                    <p:anim from="(0.5)" to="(#ppt_x)" calcmode="lin" valueType="num">
                                      <p:cBhvr>
                                        <p:cTn id="11" dur="1230" accel="100000" fill="hold">
                                          <p:stCondLst>
                                            <p:cond delay="770"/>
                                          </p:stCondLst>
                                        </p:cTn>
                                        <p:tgtEl>
                                          <p:spTgt spid="5"/>
                                        </p:tgtEl>
                                        <p:attrNameLst>
                                          <p:attrName>ppt_x</p:attrName>
                                        </p:attrNameLst>
                                      </p:cBhvr>
                                    </p:anim>
                                    <p:set>
                                      <p:cBhvr>
                                        <p:cTn id="12" dur="770" fill="hold"/>
                                        <p:tgtEl>
                                          <p:spTgt spid="5"/>
                                        </p:tgtEl>
                                        <p:attrNameLst>
                                          <p:attrName>ppt_y</p:attrName>
                                        </p:attrNameLst>
                                      </p:cBhvr>
                                      <p:to>
                                        <p:strVal val="(#ppt_y+0.4)"/>
                                      </p:to>
                                    </p:set>
                                    <p:anim from="(#ppt_y+0.4)" to="(#ppt_y)" calcmode="lin" valueType="num">
                                      <p:cBhvr>
                                        <p:cTn id="13" dur="1230" accel="100000" fill="hold">
                                          <p:stCondLst>
                                            <p:cond delay="770"/>
                                          </p:stCondLst>
                                        </p:cTn>
                                        <p:tgtEl>
                                          <p:spTgt spid="5"/>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1"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770" decel="100000"/>
                                        <p:tgtEl>
                                          <p:spTgt spid="7"/>
                                        </p:tgtEl>
                                      </p:cBhvr>
                                    </p:animEffect>
                                    <p:animScale>
                                      <p:cBhvr>
                                        <p:cTn id="19" dur="770" decel="100000"/>
                                        <p:tgtEl>
                                          <p:spTgt spid="7"/>
                                        </p:tgtEl>
                                      </p:cBhvr>
                                      <p:from x="10000" y="10000"/>
                                      <p:to x="200000" y="450000"/>
                                    </p:animScale>
                                    <p:animScale>
                                      <p:cBhvr>
                                        <p:cTn id="20" dur="1230" accel="100000" fill="hold">
                                          <p:stCondLst>
                                            <p:cond delay="770"/>
                                          </p:stCondLst>
                                        </p:cTn>
                                        <p:tgtEl>
                                          <p:spTgt spid="7"/>
                                        </p:tgtEl>
                                      </p:cBhvr>
                                      <p:from x="200000" y="450000"/>
                                      <p:to x="100000" y="100000"/>
                                    </p:animScale>
                                    <p:set>
                                      <p:cBhvr>
                                        <p:cTn id="21" dur="770" fill="hold"/>
                                        <p:tgtEl>
                                          <p:spTgt spid="7"/>
                                        </p:tgtEl>
                                        <p:attrNameLst>
                                          <p:attrName>ppt_x</p:attrName>
                                        </p:attrNameLst>
                                      </p:cBhvr>
                                      <p:to>
                                        <p:strVal val="(0.5)"/>
                                      </p:to>
                                    </p:set>
                                    <p:anim from="(0.5)" to="(#ppt_x)" calcmode="lin" valueType="num">
                                      <p:cBhvr>
                                        <p:cTn id="22" dur="1230" accel="100000" fill="hold">
                                          <p:stCondLst>
                                            <p:cond delay="770"/>
                                          </p:stCondLst>
                                        </p:cTn>
                                        <p:tgtEl>
                                          <p:spTgt spid="7"/>
                                        </p:tgtEl>
                                        <p:attrNameLst>
                                          <p:attrName>ppt_x</p:attrName>
                                        </p:attrNameLst>
                                      </p:cBhvr>
                                    </p:anim>
                                    <p:set>
                                      <p:cBhvr>
                                        <p:cTn id="23" dur="770" fill="hold"/>
                                        <p:tgtEl>
                                          <p:spTgt spid="7"/>
                                        </p:tgtEl>
                                        <p:attrNameLst>
                                          <p:attrName>ppt_y</p:attrName>
                                        </p:attrNameLst>
                                      </p:cBhvr>
                                      <p:to>
                                        <p:strVal val="(#ppt_y+0.4)"/>
                                      </p:to>
                                    </p:set>
                                    <p:anim from="(#ppt_y+0.4)" to="(#ppt_y)" calcmode="lin" valueType="num">
                                      <p:cBhvr>
                                        <p:cTn id="24" dur="1230" accel="100000" fill="hold">
                                          <p:stCondLst>
                                            <p:cond delay="770"/>
                                          </p:stCondLst>
                                        </p:cTn>
                                        <p:tgtEl>
                                          <p:spTgt spid="7"/>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1"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70" decel="100000"/>
                                        <p:tgtEl>
                                          <p:spTgt spid="6"/>
                                        </p:tgtEl>
                                      </p:cBhvr>
                                    </p:animEffect>
                                    <p:animScale>
                                      <p:cBhvr>
                                        <p:cTn id="30" dur="770" decel="100000"/>
                                        <p:tgtEl>
                                          <p:spTgt spid="6"/>
                                        </p:tgtEl>
                                      </p:cBhvr>
                                      <p:from x="10000" y="10000"/>
                                      <p:to x="200000" y="450000"/>
                                    </p:animScale>
                                    <p:animScale>
                                      <p:cBhvr>
                                        <p:cTn id="31" dur="1230" accel="100000" fill="hold">
                                          <p:stCondLst>
                                            <p:cond delay="770"/>
                                          </p:stCondLst>
                                        </p:cTn>
                                        <p:tgtEl>
                                          <p:spTgt spid="6"/>
                                        </p:tgtEl>
                                      </p:cBhvr>
                                      <p:from x="200000" y="450000"/>
                                      <p:to x="100000" y="100000"/>
                                    </p:animScale>
                                    <p:set>
                                      <p:cBhvr>
                                        <p:cTn id="32" dur="770" fill="hold"/>
                                        <p:tgtEl>
                                          <p:spTgt spid="6"/>
                                        </p:tgtEl>
                                        <p:attrNameLst>
                                          <p:attrName>ppt_x</p:attrName>
                                        </p:attrNameLst>
                                      </p:cBhvr>
                                      <p:to>
                                        <p:strVal val="(0.5)"/>
                                      </p:to>
                                    </p:set>
                                    <p:anim from="(0.5)" to="(#ppt_x)" calcmode="lin" valueType="num">
                                      <p:cBhvr>
                                        <p:cTn id="33" dur="1230" accel="100000" fill="hold">
                                          <p:stCondLst>
                                            <p:cond delay="770"/>
                                          </p:stCondLst>
                                        </p:cTn>
                                        <p:tgtEl>
                                          <p:spTgt spid="6"/>
                                        </p:tgtEl>
                                        <p:attrNameLst>
                                          <p:attrName>ppt_x</p:attrName>
                                        </p:attrNameLst>
                                      </p:cBhvr>
                                    </p:anim>
                                    <p:set>
                                      <p:cBhvr>
                                        <p:cTn id="34" dur="770" fill="hold"/>
                                        <p:tgtEl>
                                          <p:spTgt spid="6"/>
                                        </p:tgtEl>
                                        <p:attrNameLst>
                                          <p:attrName>ppt_y</p:attrName>
                                        </p:attrNameLst>
                                      </p:cBhvr>
                                      <p:to>
                                        <p:strVal val="(#ppt_y+0.4)"/>
                                      </p:to>
                                    </p:set>
                                    <p:anim from="(#ppt_y+0.4)" to="(#ppt_y)" calcmode="lin" valueType="num">
                                      <p:cBhvr>
                                        <p:cTn id="35" dur="1230" accel="100000" fill="hold">
                                          <p:stCondLst>
                                            <p:cond delay="770"/>
                                          </p:stCondLst>
                                        </p:cTn>
                                        <p:tgtEl>
                                          <p:spTgt spid="6"/>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23" presetClass="entr" presetSubtype="36"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strVal val="(6*min(max(#ppt_w*#ppt_h,.3),1)-7.4)/-.7*#ppt_w"/>
                                          </p:val>
                                        </p:tav>
                                        <p:tav tm="100000">
                                          <p:val>
                                            <p:strVal val="#ppt_w"/>
                                          </p:val>
                                        </p:tav>
                                      </p:tavLst>
                                    </p:anim>
                                    <p:anim calcmode="lin" valueType="num">
                                      <p:cBhvr>
                                        <p:cTn id="41" dur="500" fill="hold"/>
                                        <p:tgtEl>
                                          <p:spTgt spid="4"/>
                                        </p:tgtEl>
                                        <p:attrNameLst>
                                          <p:attrName>ppt_h</p:attrName>
                                        </p:attrNameLst>
                                      </p:cBhvr>
                                      <p:tavLst>
                                        <p:tav tm="0">
                                          <p:val>
                                            <p:strVal val="(6*min(max(#ppt_w*#ppt_h,.3),1)-7.4)/-.7*#ppt_h"/>
                                          </p:val>
                                        </p:tav>
                                        <p:tav tm="100000">
                                          <p:val>
                                            <p:strVal val="#ppt_h"/>
                                          </p:val>
                                        </p:tav>
                                      </p:tavLst>
                                    </p:anim>
                                    <p:anim calcmode="lin" valueType="num">
                                      <p:cBhvr>
                                        <p:cTn id="42" dur="500" fill="hold"/>
                                        <p:tgtEl>
                                          <p:spTgt spid="4"/>
                                        </p:tgtEl>
                                        <p:attrNameLst>
                                          <p:attrName>ppt_x</p:attrName>
                                        </p:attrNameLst>
                                      </p:cBhvr>
                                      <p:tavLst>
                                        <p:tav tm="0">
                                          <p:val>
                                            <p:fltVal val="0.5"/>
                                          </p:val>
                                        </p:tav>
                                        <p:tav tm="100000">
                                          <p:val>
                                            <p:strVal val="#ppt_x"/>
                                          </p:val>
                                        </p:tav>
                                      </p:tavLst>
                                    </p:anim>
                                    <p:anim calcmode="lin" valueType="num">
                                      <p:cBhvr>
                                        <p:cTn id="43" dur="500" fill="hold"/>
                                        <p:tgtEl>
                                          <p:spTgt spid="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p:bldP spid="5" grpId="1" bldLvl="0"/>
      <p:bldP spid="6" grpId="0" bldLvl="0"/>
      <p:bldP spid="6" grpId="1" bldLvl="0"/>
      <p:bldP spid="7" grpId="0" bldLvl="0"/>
      <p:bldP spid="7" grpId="1" bldLvl="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9144000" cy="5142895"/>
          </a:xfrm>
          <a:prstGeom prst="rect">
            <a:avLst/>
          </a:prstGeom>
        </p:spPr>
      </p:pic>
      <p:pic>
        <p:nvPicPr>
          <p:cNvPr id="7" name="图片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0" y="605"/>
            <a:ext cx="9144000" cy="3556096"/>
          </a:xfrm>
          <a:prstGeom prst="rect">
            <a:avLst/>
          </a:prstGeom>
        </p:spPr>
      </p:pic>
      <p:sp>
        <p:nvSpPr>
          <p:cNvPr id="4" name="标题 1"/>
          <p:cNvSpPr txBox="1">
            <a:spLocks/>
          </p:cNvSpPr>
          <p:nvPr/>
        </p:nvSpPr>
        <p:spPr>
          <a:xfrm>
            <a:off x="4843167" y="2543641"/>
            <a:ext cx="2967623" cy="53860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3500" b="1" dirty="0">
                <a:solidFill>
                  <a:schemeClr val="bg1"/>
                </a:solidFill>
                <a:latin typeface="微软雅黑" pitchFamily="34" charset="-122"/>
                <a:ea typeface="微软雅黑" pitchFamily="34" charset="-122"/>
              </a:rPr>
              <a:t>如何防止吸毒</a:t>
            </a:r>
          </a:p>
        </p:txBody>
      </p:sp>
      <p:pic>
        <p:nvPicPr>
          <p:cNvPr id="6" name="图片 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563938" y="1545398"/>
            <a:ext cx="2535096" cy="2535096"/>
          </a:xfrm>
          <a:prstGeom prst="rect">
            <a:avLst/>
          </a:prstGeom>
        </p:spPr>
      </p:pic>
    </p:spTree>
    <p:extLst>
      <p:ext uri="{BB962C8B-B14F-4D97-AF65-F5344CB8AC3E}">
        <p14:creationId xmlns="" xmlns:p14="http://schemas.microsoft.com/office/powerpoint/2010/main" val="299953526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2571751" y="405950"/>
            <a:ext cx="3667124"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smtClean="0">
                <a:solidFill>
                  <a:schemeClr val="bg1"/>
                </a:solidFill>
                <a:latin typeface="微软雅黑" pitchFamily="34" charset="-122"/>
                <a:ea typeface="微软雅黑" pitchFamily="34" charset="-122"/>
              </a:rPr>
              <a:t>你可能遇到的吸毒陷阱</a:t>
            </a:r>
            <a:endParaRPr lang="zh-CN" altLang="en-US" sz="2800" b="1" dirty="0">
              <a:solidFill>
                <a:schemeClr val="bg1"/>
              </a:solidFill>
              <a:latin typeface="微软雅黑" pitchFamily="34" charset="-122"/>
              <a:ea typeface="微软雅黑" pitchFamily="34" charset="-122"/>
            </a:endParaRPr>
          </a:p>
        </p:txBody>
      </p:sp>
      <p:cxnSp>
        <p:nvCxnSpPr>
          <p:cNvPr id="3" name="直接连接符 2"/>
          <p:cNvCxnSpPr/>
          <p:nvPr/>
        </p:nvCxnSpPr>
        <p:spPr>
          <a:xfrm>
            <a:off x="1620050" y="1008267"/>
            <a:ext cx="59610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461963" y="1249363"/>
            <a:ext cx="8196262" cy="2865437"/>
          </a:xfrm>
          <a:prstGeom prst="rect">
            <a:avLst/>
          </a:prstGeom>
        </p:spPr>
        <p:txBody>
          <a:bodyPr/>
          <a:lstStyle/>
          <a:p>
            <a:pPr marL="171450" marR="0" lvl="0" indent="-171450" algn="l" defTabSz="685800" rtl="0" eaLnBrk="1" fontAlgn="auto" latinLnBrk="0" hangingPunct="1">
              <a:spcBef>
                <a:spcPts val="75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smtClean="0">
                <a:ln>
                  <a:noFill/>
                </a:ln>
                <a:solidFill>
                  <a:srgbClr val="FFFF00"/>
                </a:solidFill>
                <a:effectLst/>
                <a:uLnTx/>
                <a:uFillTx/>
                <a:latin typeface="+mn-lt"/>
                <a:ea typeface="+mn-ea"/>
                <a:cs typeface="+mn-cs"/>
              </a:rPr>
              <a:t>毒招之一：</a:t>
            </a:r>
            <a:r>
              <a:rPr kumimoji="0" lang="zh-CN" altLang="en-US" sz="1800" b="0" i="0" u="none" strike="noStrike" kern="1200" cap="none" spc="0" normalizeH="0" baseline="0" noProof="0" dirty="0" smtClean="0">
                <a:ln>
                  <a:noFill/>
                </a:ln>
                <a:solidFill>
                  <a:schemeClr val="bg1"/>
                </a:solidFill>
                <a:effectLst/>
                <a:uLnTx/>
                <a:uFillTx/>
                <a:latin typeface="+mn-lt"/>
                <a:ea typeface="+mn-ea"/>
                <a:cs typeface="+mn-cs"/>
              </a:rPr>
              <a:t>谎称“毒品吸一两次不会上瘾。”</a:t>
            </a:r>
            <a:endParaRPr kumimoji="0" lang="en-US" altLang="zh-CN" sz="1800" b="0" i="0" u="none" strike="noStrike" kern="1200" cap="none" spc="0" normalizeH="0" baseline="0" noProof="0" dirty="0" smtClean="0">
              <a:ln>
                <a:noFill/>
              </a:ln>
              <a:solidFill>
                <a:schemeClr val="bg1"/>
              </a:solidFill>
              <a:effectLst/>
              <a:uLnTx/>
              <a:uFillTx/>
              <a:latin typeface="+mn-lt"/>
              <a:ea typeface="+mn-ea"/>
              <a:cs typeface="+mn-cs"/>
            </a:endParaRPr>
          </a:p>
          <a:p>
            <a:pPr marL="171450" marR="0" lvl="0" indent="-171450" algn="l" defTabSz="685800" rtl="0" eaLnBrk="1" fontAlgn="auto" latinLnBrk="0" hangingPunct="1">
              <a:spcBef>
                <a:spcPts val="750"/>
              </a:spcBef>
              <a:spcAft>
                <a:spcPts val="0"/>
              </a:spcAft>
              <a:buClrTx/>
              <a:buSzTx/>
              <a:tabLst/>
              <a:defRPr/>
            </a:pPr>
            <a:r>
              <a:rPr kumimoji="0" lang="zh-CN" altLang="en-US" sz="1800" b="0" i="0" u="none" strike="noStrike" kern="1200" cap="none" spc="0" normalizeH="0" noProof="0" dirty="0" smtClean="0">
                <a:ln>
                  <a:noFill/>
                </a:ln>
                <a:solidFill>
                  <a:schemeClr val="bg1"/>
                </a:solidFill>
                <a:effectLst/>
                <a:uLnTx/>
                <a:uFillTx/>
                <a:latin typeface="+mn-lt"/>
                <a:ea typeface="+mn-ea"/>
                <a:cs typeface="+mn-cs"/>
              </a:rPr>
              <a:t>      </a:t>
            </a:r>
            <a:r>
              <a:rPr kumimoji="0" lang="zh-CN" altLang="en-US" sz="1800" b="0" i="0" u="none" strike="noStrike" kern="1200" cap="none" spc="0" normalizeH="0" baseline="0" noProof="0" dirty="0" smtClean="0">
                <a:ln>
                  <a:noFill/>
                </a:ln>
                <a:solidFill>
                  <a:schemeClr val="bg1"/>
                </a:solidFill>
                <a:effectLst/>
                <a:uLnTx/>
                <a:uFillTx/>
                <a:latin typeface="+mn-lt"/>
                <a:ea typeface="+mn-ea"/>
                <a:cs typeface="+mn-cs"/>
              </a:rPr>
              <a:t>众多吸毒者的亲身经历是：一日吸毒，永远想毒，终身戒毒。还有的误认新型毒品（如摇头丸、</a:t>
            </a:r>
            <a:r>
              <a:rPr kumimoji="0" lang="en-US" altLang="zh-CN" sz="1800" b="0" i="0" u="none" strike="noStrike" kern="1200" cap="none" spc="0" normalizeH="0" baseline="0" noProof="0" dirty="0" smtClean="0">
                <a:ln>
                  <a:noFill/>
                </a:ln>
                <a:solidFill>
                  <a:schemeClr val="bg1"/>
                </a:solidFill>
                <a:effectLst/>
                <a:uLnTx/>
                <a:uFillTx/>
                <a:latin typeface="+mn-lt"/>
                <a:ea typeface="+mn-ea"/>
                <a:cs typeface="+mn-cs"/>
              </a:rPr>
              <a:t>K</a:t>
            </a:r>
            <a:r>
              <a:rPr kumimoji="0" lang="zh-CN" altLang="en-US" sz="1800" b="0" i="0" u="none" strike="noStrike" kern="1200" cap="none" spc="0" normalizeH="0" baseline="0" noProof="0" dirty="0" smtClean="0">
                <a:ln>
                  <a:noFill/>
                </a:ln>
                <a:solidFill>
                  <a:schemeClr val="bg1"/>
                </a:solidFill>
                <a:effectLst/>
                <a:uLnTx/>
                <a:uFillTx/>
                <a:latin typeface="+mn-lt"/>
                <a:ea typeface="+mn-ea"/>
                <a:cs typeface="+mn-cs"/>
              </a:rPr>
              <a:t>粉等）不上瘾。一些同学容易被他人误导，错误认为服食新型毒品不会上瘾，对身体伤害不大。其实服食“摇头丸”约</a:t>
            </a:r>
            <a:r>
              <a:rPr kumimoji="0" lang="en-US" altLang="zh-CN" sz="1800" b="0" i="0" u="none" strike="noStrike" kern="1200" cap="none" spc="0" normalizeH="0" baseline="0" noProof="0" dirty="0" smtClean="0">
                <a:ln>
                  <a:noFill/>
                </a:ln>
                <a:solidFill>
                  <a:schemeClr val="bg1"/>
                </a:solidFill>
                <a:effectLst/>
                <a:uLnTx/>
                <a:uFillTx/>
                <a:latin typeface="+mn-lt"/>
                <a:ea typeface="+mn-ea"/>
                <a:cs typeface="+mn-cs"/>
              </a:rPr>
              <a:t>20</a:t>
            </a:r>
            <a:r>
              <a:rPr kumimoji="0" lang="zh-CN" altLang="en-US" sz="1800" b="0" i="0" u="none" strike="noStrike" kern="1200" cap="none" spc="0" normalizeH="0" baseline="0" noProof="0" dirty="0" smtClean="0">
                <a:ln>
                  <a:noFill/>
                </a:ln>
                <a:solidFill>
                  <a:schemeClr val="bg1"/>
                </a:solidFill>
                <a:effectLst/>
                <a:uLnTx/>
                <a:uFillTx/>
                <a:latin typeface="+mn-lt"/>
                <a:ea typeface="+mn-ea"/>
                <a:cs typeface="+mn-cs"/>
              </a:rPr>
              <a:t>分钟后，先是头有些晕、手心出汗，脚开始发软，然后有兴奋感，出现幻觉，控制不住自己，在音乐的强劲作用下手舞足蹈，音乐越强劲，感觉越舒服，有一种想钻进音乐的感觉。“摇头丸”是“冰毒”的衍生物制成的，对人体的危害同传统毒品一样，长期服食会使人意志消沉，丧失进取心，身体肌肉萎缩，消瘦乏力，丧失劳动能力，给家庭和社会造成无法挽回的损失。 </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altLang="zh-CN" sz="1800" b="0" i="0" u="none" strike="noStrike" kern="1200" cap="none" spc="0" normalizeH="0" baseline="0" noProof="0" dirty="0" smtClean="0">
              <a:ln>
                <a:noFill/>
              </a:ln>
              <a:solidFill>
                <a:schemeClr val="bg1"/>
              </a:solidFill>
              <a:effectLst/>
              <a:uLnTx/>
              <a:uFillTx/>
              <a:latin typeface="+mn-lt"/>
              <a:ea typeface="+mn-ea"/>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2571751" y="405950"/>
            <a:ext cx="3667124"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smtClean="0">
                <a:solidFill>
                  <a:schemeClr val="bg1"/>
                </a:solidFill>
                <a:latin typeface="微软雅黑" pitchFamily="34" charset="-122"/>
                <a:ea typeface="微软雅黑" pitchFamily="34" charset="-122"/>
              </a:rPr>
              <a:t>你可能遇到的吸毒陷阱</a:t>
            </a:r>
            <a:endParaRPr lang="zh-CN" altLang="en-US" sz="2800" b="1" dirty="0">
              <a:solidFill>
                <a:schemeClr val="bg1"/>
              </a:solidFill>
              <a:latin typeface="微软雅黑" pitchFamily="34" charset="-122"/>
              <a:ea typeface="微软雅黑" pitchFamily="34" charset="-122"/>
            </a:endParaRPr>
          </a:p>
        </p:txBody>
      </p:sp>
      <p:cxnSp>
        <p:nvCxnSpPr>
          <p:cNvPr id="3" name="直接连接符 2"/>
          <p:cNvCxnSpPr/>
          <p:nvPr/>
        </p:nvCxnSpPr>
        <p:spPr>
          <a:xfrm>
            <a:off x="1620050" y="1008267"/>
            <a:ext cx="59610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461963" y="1249363"/>
            <a:ext cx="8196262" cy="2865437"/>
          </a:xfrm>
          <a:prstGeom prst="rect">
            <a:avLst/>
          </a:prstGeom>
        </p:spPr>
        <p:txBody>
          <a:bodyPr/>
          <a:lstStyle/>
          <a:p>
            <a:pPr marL="171450" marR="0" lvl="0" indent="-171450" algn="l" defTabSz="685800" rtl="0" eaLnBrk="1" fontAlgn="auto" latinLnBrk="0" hangingPunct="1">
              <a:spcBef>
                <a:spcPts val="75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smtClean="0">
                <a:ln>
                  <a:noFill/>
                </a:ln>
                <a:solidFill>
                  <a:srgbClr val="FFFF00"/>
                </a:solidFill>
                <a:effectLst/>
                <a:uLnTx/>
                <a:uFillTx/>
                <a:latin typeface="+mn-lt"/>
                <a:ea typeface="+mn-ea"/>
                <a:cs typeface="+mn-cs"/>
              </a:rPr>
              <a:t>毒招之二：</a:t>
            </a:r>
            <a:r>
              <a:rPr lang="zh-CN" altLang="en-US" sz="1800" dirty="0" smtClean="0">
                <a:solidFill>
                  <a:schemeClr val="bg1"/>
                </a:solidFill>
              </a:rPr>
              <a:t>免费尝试。</a:t>
            </a:r>
            <a:endParaRPr lang="en-US" altLang="zh-CN" sz="1800" dirty="0" smtClean="0">
              <a:solidFill>
                <a:schemeClr val="bg1"/>
              </a:solidFill>
            </a:endParaRPr>
          </a:p>
          <a:p>
            <a:pPr marL="171450" marR="0" lvl="0" indent="-171450" algn="l" defTabSz="685800" rtl="0" eaLnBrk="1" fontAlgn="auto" latinLnBrk="0" hangingPunct="1">
              <a:spcBef>
                <a:spcPts val="750"/>
              </a:spcBef>
              <a:spcAft>
                <a:spcPts val="0"/>
              </a:spcAft>
              <a:buClrTx/>
              <a:buSzTx/>
              <a:tabLst/>
              <a:defRPr/>
            </a:pPr>
            <a:r>
              <a:rPr lang="en-US" altLang="zh-CN" sz="1800" dirty="0" smtClean="0">
                <a:solidFill>
                  <a:schemeClr val="bg1"/>
                </a:solidFill>
              </a:rPr>
              <a:t>      </a:t>
            </a:r>
            <a:r>
              <a:rPr lang="zh-CN" altLang="en-US" sz="1800" dirty="0" smtClean="0">
                <a:solidFill>
                  <a:schemeClr val="bg1"/>
                </a:solidFill>
              </a:rPr>
              <a:t>几乎所有吸毒者初次吸食毒品，都是接受了毒贩或其他吸毒人员“免费”提供的毒品。或者把含有毒品的香烟送你吸食，在你上瘾后，毒贩们再高价出售毒品给上瘾的青少年。 </a:t>
            </a:r>
          </a:p>
          <a:p>
            <a:pPr marL="171450" marR="0" lvl="0" indent="-171450" algn="l" defTabSz="685800" rtl="0" eaLnBrk="1" fontAlgn="auto" latinLnBrk="0" hangingPunct="1">
              <a:spcBef>
                <a:spcPts val="750"/>
              </a:spcBef>
              <a:spcAft>
                <a:spcPts val="0"/>
              </a:spcAft>
              <a:buClrTx/>
              <a:buSzTx/>
              <a:tabLst/>
              <a:defRPr/>
            </a:pPr>
            <a:endParaRPr lang="zh-CN" altLang="en-US" sz="1800" dirty="0" smtClean="0">
              <a:solidFill>
                <a:schemeClr val="bg1"/>
              </a:solidFill>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altLang="zh-CN" sz="1800" b="0" i="0" u="none" strike="noStrike" kern="1200" cap="none" spc="0" normalizeH="0" baseline="0" noProof="0" dirty="0" smtClean="0">
              <a:ln>
                <a:noFill/>
              </a:ln>
              <a:solidFill>
                <a:schemeClr val="bg1"/>
              </a:solidFill>
              <a:effectLst/>
              <a:uLnTx/>
              <a:uFillTx/>
              <a:latin typeface="+mn-lt"/>
              <a:ea typeface="+mn-ea"/>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2571751" y="405950"/>
            <a:ext cx="3667124"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smtClean="0">
                <a:solidFill>
                  <a:schemeClr val="bg1"/>
                </a:solidFill>
                <a:latin typeface="微软雅黑" pitchFamily="34" charset="-122"/>
                <a:ea typeface="微软雅黑" pitchFamily="34" charset="-122"/>
              </a:rPr>
              <a:t>你可能遇到的吸毒陷阱</a:t>
            </a:r>
            <a:endParaRPr lang="zh-CN" altLang="en-US" sz="2800" b="1" dirty="0">
              <a:solidFill>
                <a:schemeClr val="bg1"/>
              </a:solidFill>
              <a:latin typeface="微软雅黑" pitchFamily="34" charset="-122"/>
              <a:ea typeface="微软雅黑" pitchFamily="34" charset="-122"/>
            </a:endParaRPr>
          </a:p>
        </p:txBody>
      </p:sp>
      <p:cxnSp>
        <p:nvCxnSpPr>
          <p:cNvPr id="3" name="直接连接符 2"/>
          <p:cNvCxnSpPr/>
          <p:nvPr/>
        </p:nvCxnSpPr>
        <p:spPr>
          <a:xfrm>
            <a:off x="1620050" y="1008267"/>
            <a:ext cx="59610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461963" y="1249363"/>
            <a:ext cx="8196262" cy="2865437"/>
          </a:xfrm>
          <a:prstGeom prst="rect">
            <a:avLst/>
          </a:prstGeom>
        </p:spPr>
        <p:txBody>
          <a:bodyPr/>
          <a:lstStyle/>
          <a:p>
            <a:pPr marL="171450" lvl="0" indent="-171450">
              <a:spcBef>
                <a:spcPts val="750"/>
              </a:spcBef>
              <a:buFont typeface="Arial" panose="020B0604020202020204" pitchFamily="34" charset="0"/>
              <a:buChar char="•"/>
            </a:pPr>
            <a:r>
              <a:rPr lang="zh-CN" altLang="en-US" sz="1800" dirty="0" smtClean="0">
                <a:solidFill>
                  <a:srgbClr val="FFFF00"/>
                </a:solidFill>
              </a:rPr>
              <a:t>毒招之三：</a:t>
            </a:r>
            <a:r>
              <a:rPr lang="zh-CN" altLang="en-US" sz="1800" dirty="0" smtClean="0">
                <a:solidFill>
                  <a:schemeClr val="bg1"/>
                </a:solidFill>
              </a:rPr>
              <a:t>声称“吸毒能治病解忧”。</a:t>
            </a:r>
            <a:endParaRPr lang="en-US" altLang="zh-CN" sz="1800" dirty="0" smtClean="0">
              <a:solidFill>
                <a:schemeClr val="bg1"/>
              </a:solidFill>
            </a:endParaRPr>
          </a:p>
          <a:p>
            <a:pPr marL="171450" lvl="0" indent="-171450">
              <a:spcBef>
                <a:spcPts val="750"/>
              </a:spcBef>
            </a:pPr>
            <a:r>
              <a:rPr lang="en-US" altLang="zh-CN" sz="1800" dirty="0" smtClean="0">
                <a:solidFill>
                  <a:schemeClr val="bg1"/>
                </a:solidFill>
              </a:rPr>
              <a:t>      </a:t>
            </a:r>
            <a:r>
              <a:rPr lang="zh-CN" altLang="en-US" sz="1800" dirty="0" smtClean="0">
                <a:solidFill>
                  <a:schemeClr val="bg1"/>
                </a:solidFill>
              </a:rPr>
              <a:t>毒贩们利用人们对毒品的无知和对疾病的恐惧，引诱他人吸毒。但实际情况是吸毒会严重危害人的身心健康，损害人的大脑，影响血液循环和呼吸系统功能，还会降低生殖和免疫能力，甚至导致死亡。</a:t>
            </a:r>
            <a:endParaRPr kumimoji="0" lang="en-US" altLang="zh-CN" sz="1800" b="0" i="0" u="none" strike="noStrike" kern="1200" cap="none" spc="0" normalizeH="0" baseline="0" noProof="0" dirty="0" smtClean="0">
              <a:ln>
                <a:noFill/>
              </a:ln>
              <a:solidFill>
                <a:schemeClr val="bg1"/>
              </a:solidFill>
              <a:effectLst/>
              <a:uLnTx/>
              <a:uFillTx/>
              <a:latin typeface="+mn-lt"/>
              <a:ea typeface="+mn-ea"/>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2571751" y="405950"/>
            <a:ext cx="3667124"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smtClean="0">
                <a:solidFill>
                  <a:schemeClr val="bg1"/>
                </a:solidFill>
                <a:latin typeface="微软雅黑" pitchFamily="34" charset="-122"/>
                <a:ea typeface="微软雅黑" pitchFamily="34" charset="-122"/>
              </a:rPr>
              <a:t>你可能遇到的吸毒陷阱</a:t>
            </a:r>
            <a:endParaRPr lang="zh-CN" altLang="en-US" sz="2800" b="1" dirty="0">
              <a:solidFill>
                <a:schemeClr val="bg1"/>
              </a:solidFill>
              <a:latin typeface="微软雅黑" pitchFamily="34" charset="-122"/>
              <a:ea typeface="微软雅黑" pitchFamily="34" charset="-122"/>
            </a:endParaRPr>
          </a:p>
        </p:txBody>
      </p:sp>
      <p:cxnSp>
        <p:nvCxnSpPr>
          <p:cNvPr id="3" name="直接连接符 2"/>
          <p:cNvCxnSpPr/>
          <p:nvPr/>
        </p:nvCxnSpPr>
        <p:spPr>
          <a:xfrm>
            <a:off x="1620050" y="1008267"/>
            <a:ext cx="59610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461963" y="1249363"/>
            <a:ext cx="8196262" cy="2865437"/>
          </a:xfrm>
          <a:prstGeom prst="rect">
            <a:avLst/>
          </a:prstGeom>
        </p:spPr>
        <p:txBody>
          <a:bodyPr/>
          <a:lstStyle/>
          <a:p>
            <a:pPr>
              <a:buFont typeface="Arial" pitchFamily="34" charset="0"/>
              <a:buChar char="•"/>
            </a:pPr>
            <a:r>
              <a:rPr lang="zh-CN" altLang="en-US" sz="1800" dirty="0" smtClean="0">
                <a:solidFill>
                  <a:srgbClr val="FFFF00"/>
                </a:solidFill>
              </a:rPr>
              <a:t> 毒招之四：</a:t>
            </a:r>
            <a:r>
              <a:rPr lang="zh-CN" altLang="en-US" sz="1800" dirty="0" smtClean="0">
                <a:solidFill>
                  <a:schemeClr val="bg1"/>
                </a:solidFill>
              </a:rPr>
              <a:t>利用你的好奇心。</a:t>
            </a:r>
            <a:endParaRPr lang="en-US" altLang="zh-CN" sz="1800" dirty="0" smtClean="0">
              <a:solidFill>
                <a:schemeClr val="bg1"/>
              </a:solidFill>
            </a:endParaRPr>
          </a:p>
          <a:p>
            <a:r>
              <a:rPr lang="en-US" altLang="zh-CN" sz="1800" dirty="0" smtClean="0">
                <a:solidFill>
                  <a:schemeClr val="bg1"/>
                </a:solidFill>
              </a:rPr>
              <a:t>    </a:t>
            </a:r>
          </a:p>
          <a:p>
            <a:r>
              <a:rPr lang="en-US" altLang="zh-CN" sz="1800" dirty="0" smtClean="0">
                <a:solidFill>
                  <a:schemeClr val="bg1"/>
                </a:solidFill>
              </a:rPr>
              <a:t>    </a:t>
            </a:r>
            <a:r>
              <a:rPr lang="zh-CN" altLang="en-US" sz="1800" dirty="0" smtClean="0">
                <a:solidFill>
                  <a:schemeClr val="bg1"/>
                </a:solidFill>
              </a:rPr>
              <a:t>毒贩们瞄准一些学生好奇心强，好胜心强的特点，鼓吹“吸毒是超级享受”，“吸毒是有钱人的标志”，通过自己努力取得成功，积攒了一定财富的机会，向这一群体的人们兜售“吸毒是有钱人的”这样极其荒唐的错误观念。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2571751" y="405950"/>
            <a:ext cx="3667124"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smtClean="0">
                <a:solidFill>
                  <a:schemeClr val="bg1"/>
                </a:solidFill>
                <a:latin typeface="微软雅黑" pitchFamily="34" charset="-122"/>
                <a:ea typeface="微软雅黑" pitchFamily="34" charset="-122"/>
              </a:rPr>
              <a:t>你可能遇到的吸毒陷阱</a:t>
            </a:r>
            <a:endParaRPr lang="zh-CN" altLang="en-US" sz="2800" b="1" dirty="0">
              <a:solidFill>
                <a:schemeClr val="bg1"/>
              </a:solidFill>
              <a:latin typeface="微软雅黑" pitchFamily="34" charset="-122"/>
              <a:ea typeface="微软雅黑" pitchFamily="34" charset="-122"/>
            </a:endParaRPr>
          </a:p>
        </p:txBody>
      </p:sp>
      <p:cxnSp>
        <p:nvCxnSpPr>
          <p:cNvPr id="3" name="直接连接符 2"/>
          <p:cNvCxnSpPr/>
          <p:nvPr/>
        </p:nvCxnSpPr>
        <p:spPr>
          <a:xfrm>
            <a:off x="1620050" y="1008267"/>
            <a:ext cx="59610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461963" y="1249363"/>
            <a:ext cx="8196262" cy="2865437"/>
          </a:xfrm>
          <a:prstGeom prst="rect">
            <a:avLst/>
          </a:prstGeom>
        </p:spPr>
        <p:txBody>
          <a:bodyPr/>
          <a:lstStyle/>
          <a:p>
            <a:pPr>
              <a:buFont typeface="Arial" pitchFamily="34" charset="0"/>
              <a:buChar char="•"/>
            </a:pPr>
            <a:r>
              <a:rPr lang="zh-CN" altLang="en-US" sz="1800" dirty="0" smtClean="0">
                <a:solidFill>
                  <a:srgbClr val="FFFF00"/>
                </a:solidFill>
              </a:rPr>
              <a:t> 毒招之五：</a:t>
            </a:r>
            <a:r>
              <a:rPr lang="zh-CN" altLang="en-US" sz="1800" dirty="0" smtClean="0">
                <a:solidFill>
                  <a:schemeClr val="bg1"/>
                </a:solidFill>
              </a:rPr>
              <a:t>与你交“朋友”。</a:t>
            </a:r>
            <a:endParaRPr lang="en-US" altLang="zh-CN" sz="1800" dirty="0" smtClean="0">
              <a:solidFill>
                <a:schemeClr val="bg1"/>
              </a:solidFill>
            </a:endParaRPr>
          </a:p>
          <a:p>
            <a:r>
              <a:rPr lang="en-US" altLang="zh-CN" sz="1800" dirty="0" smtClean="0">
                <a:solidFill>
                  <a:schemeClr val="bg1"/>
                </a:solidFill>
              </a:rPr>
              <a:t>    </a:t>
            </a:r>
          </a:p>
          <a:p>
            <a:r>
              <a:rPr lang="en-US" altLang="zh-CN" sz="1800" dirty="0" smtClean="0">
                <a:solidFill>
                  <a:schemeClr val="bg1"/>
                </a:solidFill>
              </a:rPr>
              <a:t>    </a:t>
            </a:r>
            <a:r>
              <a:rPr lang="zh-CN" altLang="en-US" sz="1800" dirty="0" smtClean="0">
                <a:solidFill>
                  <a:schemeClr val="bg1"/>
                </a:solidFill>
              </a:rPr>
              <a:t>你渴望独立，希望多交朋友，但你没有足够的社会经验去辨别好坏，他们就会成为你的“朋友”，在小圈子里慢慢拉你下水，尤其是没有目标，无心学习，在学校得不到大家认同的学生最容易上钩。</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2571751" y="405950"/>
            <a:ext cx="3667124"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smtClean="0">
                <a:solidFill>
                  <a:schemeClr val="bg1"/>
                </a:solidFill>
                <a:latin typeface="微软雅黑" pitchFamily="34" charset="-122"/>
                <a:ea typeface="微软雅黑" pitchFamily="34" charset="-122"/>
              </a:rPr>
              <a:t>你可能遇到的吸毒陷阱</a:t>
            </a:r>
            <a:endParaRPr lang="zh-CN" altLang="en-US" sz="2800" b="1" dirty="0">
              <a:solidFill>
                <a:schemeClr val="bg1"/>
              </a:solidFill>
              <a:latin typeface="微软雅黑" pitchFamily="34" charset="-122"/>
              <a:ea typeface="微软雅黑" pitchFamily="34" charset="-122"/>
            </a:endParaRPr>
          </a:p>
        </p:txBody>
      </p:sp>
      <p:cxnSp>
        <p:nvCxnSpPr>
          <p:cNvPr id="3" name="直接连接符 2"/>
          <p:cNvCxnSpPr/>
          <p:nvPr/>
        </p:nvCxnSpPr>
        <p:spPr>
          <a:xfrm>
            <a:off x="1620050" y="1008267"/>
            <a:ext cx="59610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461963" y="1249363"/>
            <a:ext cx="8196262" cy="3894137"/>
          </a:xfrm>
          <a:prstGeom prst="rect">
            <a:avLst/>
          </a:prstGeom>
        </p:spPr>
        <p:txBody>
          <a:bodyPr/>
          <a:lstStyle/>
          <a:p>
            <a:pPr>
              <a:buFont typeface="Arial" pitchFamily="34" charset="0"/>
              <a:buChar char="•"/>
            </a:pPr>
            <a:r>
              <a:rPr lang="zh-CN" altLang="en-US" sz="1800" dirty="0" smtClean="0">
                <a:solidFill>
                  <a:srgbClr val="FFFF00"/>
                </a:solidFill>
              </a:rPr>
              <a:t> 毒招之六：</a:t>
            </a:r>
            <a:r>
              <a:rPr lang="zh-CN" altLang="en-US" sz="1800" dirty="0" smtClean="0">
                <a:solidFill>
                  <a:schemeClr val="bg1"/>
                </a:solidFill>
              </a:rPr>
              <a:t>利用女青年爱美之心，编造“吸毒可以减肥”的谎话。实际情况是，吸毒不仅损害面容和身体，还摧残人们的意志。</a:t>
            </a:r>
          </a:p>
        </p:txBody>
      </p:sp>
      <p:pic>
        <p:nvPicPr>
          <p:cNvPr id="5" name="Picture 3" descr="MakeoverGame_01-over"/>
          <p:cNvPicPr>
            <a:picLocks noChangeAspect="1" noChangeArrowheads="1"/>
          </p:cNvPicPr>
          <p:nvPr/>
        </p:nvPicPr>
        <p:blipFill>
          <a:blip r:embed="rId2"/>
          <a:srcRect/>
          <a:stretch>
            <a:fillRect/>
          </a:stretch>
        </p:blipFill>
        <p:spPr bwMode="auto">
          <a:xfrm>
            <a:off x="4898687" y="2070901"/>
            <a:ext cx="1817062" cy="2815423"/>
          </a:xfrm>
          <a:prstGeom prst="rect">
            <a:avLst/>
          </a:prstGeom>
          <a:noFill/>
          <a:ln w="9525">
            <a:noFill/>
            <a:miter lim="800000"/>
            <a:headEnd/>
            <a:tailEnd/>
          </a:ln>
        </p:spPr>
      </p:pic>
      <p:pic>
        <p:nvPicPr>
          <p:cNvPr id="6" name="Picture 4"/>
          <p:cNvPicPr>
            <a:picLocks noChangeArrowheads="1"/>
          </p:cNvPicPr>
          <p:nvPr/>
        </p:nvPicPr>
        <p:blipFill>
          <a:blip r:embed="rId3"/>
          <a:srcRect/>
          <a:stretch>
            <a:fillRect/>
          </a:stretch>
        </p:blipFill>
        <p:spPr>
          <a:xfrm>
            <a:off x="2028824" y="2038350"/>
            <a:ext cx="1838326" cy="2835275"/>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2026063" y="939954"/>
            <a:ext cx="4844225" cy="327189"/>
            <a:chOff x="2149888" y="435129"/>
            <a:chExt cx="4844225" cy="327189"/>
          </a:xfrm>
        </p:grpSpPr>
        <p:sp>
          <p:nvSpPr>
            <p:cNvPr id="4" name="标题 1"/>
            <p:cNvSpPr txBox="1">
              <a:spLocks/>
            </p:cNvSpPr>
            <p:nvPr/>
          </p:nvSpPr>
          <p:spPr>
            <a:xfrm>
              <a:off x="2149888" y="487462"/>
              <a:ext cx="4844225" cy="230832"/>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500" b="1" dirty="0">
                  <a:solidFill>
                    <a:schemeClr val="bg1"/>
                  </a:solidFill>
                  <a:latin typeface="微软雅黑" pitchFamily="34" charset="-122"/>
                  <a:ea typeface="微软雅黑" pitchFamily="34" charset="-122"/>
                </a:rPr>
                <a:t>只要做到以下几条，就能有效地防止吸毒</a:t>
              </a:r>
            </a:p>
          </p:txBody>
        </p:sp>
        <p:sp>
          <p:nvSpPr>
            <p:cNvPr id="7" name="矩形 6"/>
            <p:cNvSpPr/>
            <p:nvPr/>
          </p:nvSpPr>
          <p:spPr>
            <a:xfrm>
              <a:off x="2575677" y="435129"/>
              <a:ext cx="3992648" cy="32718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31"/>
          <p:cNvGrpSpPr/>
          <p:nvPr/>
        </p:nvGrpSpPr>
        <p:grpSpPr>
          <a:xfrm>
            <a:off x="1350078" y="1877660"/>
            <a:ext cx="6236069" cy="2101028"/>
            <a:chOff x="698015" y="1905581"/>
            <a:chExt cx="6236069" cy="2101028"/>
          </a:xfrm>
        </p:grpSpPr>
        <p:grpSp>
          <p:nvGrpSpPr>
            <p:cNvPr id="3" name="组合 25"/>
            <p:cNvGrpSpPr/>
            <p:nvPr/>
          </p:nvGrpSpPr>
          <p:grpSpPr>
            <a:xfrm>
              <a:off x="698015" y="1905581"/>
              <a:ext cx="1137765" cy="2101028"/>
              <a:chOff x="698015" y="1905581"/>
              <a:chExt cx="1137765" cy="2101028"/>
            </a:xfrm>
          </p:grpSpPr>
          <p:sp>
            <p:nvSpPr>
              <p:cNvPr id="8" name="矩形 7"/>
              <p:cNvSpPr/>
              <p:nvPr/>
            </p:nvSpPr>
            <p:spPr>
              <a:xfrm>
                <a:off x="698015" y="1905581"/>
                <a:ext cx="1137765" cy="21010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标题 1"/>
              <p:cNvSpPr txBox="1">
                <a:spLocks/>
              </p:cNvSpPr>
              <p:nvPr/>
            </p:nvSpPr>
            <p:spPr>
              <a:xfrm>
                <a:off x="795737" y="2053376"/>
                <a:ext cx="942320" cy="161582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150000"/>
                  </a:lnSpc>
                </a:pPr>
                <a:r>
                  <a:rPr lang="zh-CN" altLang="en-US" sz="1000" b="1" dirty="0" smtClean="0">
                    <a:solidFill>
                      <a:schemeClr val="bg1"/>
                    </a:solidFill>
                    <a:latin typeface="微软雅黑" pitchFamily="34" charset="-122"/>
                    <a:ea typeface="微软雅黑" pitchFamily="34" charset="-122"/>
                  </a:rPr>
                  <a:t>充分认识毒品</a:t>
                </a:r>
                <a:r>
                  <a:rPr lang="zh-CN" altLang="en-US" sz="1000" b="1" dirty="0">
                    <a:solidFill>
                      <a:schemeClr val="bg1"/>
                    </a:solidFill>
                    <a:latin typeface="微软雅黑" pitchFamily="34" charset="-122"/>
                    <a:ea typeface="微软雅黑" pitchFamily="34" charset="-122"/>
                  </a:rPr>
                  <a:t>的</a:t>
                </a:r>
                <a:r>
                  <a:rPr lang="zh-CN" altLang="en-US" sz="1000" b="1" dirty="0" smtClean="0">
                    <a:solidFill>
                      <a:schemeClr val="bg1"/>
                    </a:solidFill>
                    <a:latin typeface="微软雅黑" pitchFamily="34" charset="-122"/>
                    <a:ea typeface="微软雅黑" pitchFamily="34" charset="-122"/>
                  </a:rPr>
                  <a:t>危害性，。摒弃吸毒时髦、偶尔吸一下不会上瘾、上了瘾再戒也不迟等等不正确的认识。 </a:t>
                </a:r>
                <a:endParaRPr lang="zh-CN" altLang="en-US" sz="1000" b="1" dirty="0">
                  <a:solidFill>
                    <a:schemeClr val="bg1"/>
                  </a:solidFill>
                  <a:latin typeface="微软雅黑" pitchFamily="34" charset="-122"/>
                  <a:ea typeface="微软雅黑" pitchFamily="34" charset="-122"/>
                </a:endParaRPr>
              </a:p>
            </p:txBody>
          </p:sp>
        </p:grpSp>
        <p:grpSp>
          <p:nvGrpSpPr>
            <p:cNvPr id="5" name="组合 26"/>
            <p:cNvGrpSpPr/>
            <p:nvPr/>
          </p:nvGrpSpPr>
          <p:grpSpPr>
            <a:xfrm>
              <a:off x="1972591" y="1905581"/>
              <a:ext cx="1137765" cy="2101028"/>
              <a:chOff x="2024244" y="1905581"/>
              <a:chExt cx="1137765" cy="2101028"/>
            </a:xfrm>
          </p:grpSpPr>
          <p:sp>
            <p:nvSpPr>
              <p:cNvPr id="15" name="矩形 14"/>
              <p:cNvSpPr/>
              <p:nvPr/>
            </p:nvSpPr>
            <p:spPr>
              <a:xfrm>
                <a:off x="2024244" y="1905581"/>
                <a:ext cx="1137765" cy="21010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标题 1"/>
              <p:cNvSpPr txBox="1">
                <a:spLocks/>
              </p:cNvSpPr>
              <p:nvPr/>
            </p:nvSpPr>
            <p:spPr>
              <a:xfrm>
                <a:off x="2121966" y="2081951"/>
                <a:ext cx="942320" cy="161582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150000"/>
                  </a:lnSpc>
                </a:pPr>
                <a:r>
                  <a:rPr lang="zh-CN" altLang="en-US" sz="1000" b="1" dirty="0" smtClean="0">
                    <a:solidFill>
                      <a:schemeClr val="bg1"/>
                    </a:solidFill>
                    <a:latin typeface="微软雅黑" pitchFamily="34" charset="-122"/>
                    <a:ea typeface="微软雅黑" pitchFamily="34" charset="-122"/>
                  </a:rPr>
                  <a:t>正确面对挫折，包括家庭意外变故、学业压力、升学失利、交友受挫等。用适当的方式排解苦恼，而不是用毒品。</a:t>
                </a:r>
              </a:p>
            </p:txBody>
          </p:sp>
        </p:grpSp>
        <p:grpSp>
          <p:nvGrpSpPr>
            <p:cNvPr id="6" name="组合 27"/>
            <p:cNvGrpSpPr/>
            <p:nvPr/>
          </p:nvGrpSpPr>
          <p:grpSpPr>
            <a:xfrm>
              <a:off x="3247167" y="1905581"/>
              <a:ext cx="1137765" cy="2101028"/>
              <a:chOff x="3252751" y="1905581"/>
              <a:chExt cx="1137765" cy="2101028"/>
            </a:xfrm>
          </p:grpSpPr>
          <p:sp>
            <p:nvSpPr>
              <p:cNvPr id="17" name="矩形 16"/>
              <p:cNvSpPr/>
              <p:nvPr/>
            </p:nvSpPr>
            <p:spPr>
              <a:xfrm>
                <a:off x="3252751" y="1905581"/>
                <a:ext cx="1137765" cy="21010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标题 1"/>
              <p:cNvSpPr txBox="1">
                <a:spLocks/>
              </p:cNvSpPr>
              <p:nvPr/>
            </p:nvSpPr>
            <p:spPr>
              <a:xfrm>
                <a:off x="3350473" y="2062901"/>
                <a:ext cx="942320" cy="161582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50000"/>
                  </a:lnSpc>
                </a:pPr>
                <a:r>
                  <a:rPr lang="zh-CN" altLang="en-US" sz="1000" b="1" dirty="0" smtClean="0">
                    <a:solidFill>
                      <a:schemeClr val="bg1"/>
                    </a:solidFill>
                    <a:latin typeface="微软雅黑" pitchFamily="34" charset="-122"/>
                    <a:ea typeface="微软雅黑" pitchFamily="34" charset="-122"/>
                  </a:rPr>
                  <a:t>拒绝诱惑，有些毒品贩子会把毒品藏在烟里，免费引诱学生吸，一旦学生上了瘾，他们再高价向学生出售毒品。</a:t>
                </a:r>
                <a:endParaRPr lang="zh-CN" altLang="en-US" sz="1000" b="1" dirty="0">
                  <a:solidFill>
                    <a:schemeClr val="bg1"/>
                  </a:solidFill>
                  <a:latin typeface="微软雅黑" pitchFamily="34" charset="-122"/>
                  <a:ea typeface="微软雅黑" pitchFamily="34" charset="-122"/>
                </a:endParaRPr>
              </a:p>
            </p:txBody>
          </p:sp>
        </p:grpSp>
        <p:grpSp>
          <p:nvGrpSpPr>
            <p:cNvPr id="9" name="组合 28"/>
            <p:cNvGrpSpPr/>
            <p:nvPr/>
          </p:nvGrpSpPr>
          <p:grpSpPr>
            <a:xfrm>
              <a:off x="4521743" y="1905581"/>
              <a:ext cx="1137765" cy="2101028"/>
              <a:chOff x="4453337" y="1905581"/>
              <a:chExt cx="1137765" cy="2101028"/>
            </a:xfrm>
          </p:grpSpPr>
          <p:sp>
            <p:nvSpPr>
              <p:cNvPr id="19" name="矩形 18"/>
              <p:cNvSpPr/>
              <p:nvPr/>
            </p:nvSpPr>
            <p:spPr>
              <a:xfrm>
                <a:off x="4453337" y="1905581"/>
                <a:ext cx="1137765" cy="21010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标题 1"/>
              <p:cNvSpPr txBox="1">
                <a:spLocks/>
              </p:cNvSpPr>
              <p:nvPr/>
            </p:nvSpPr>
            <p:spPr>
              <a:xfrm>
                <a:off x="4579634" y="2110526"/>
                <a:ext cx="942320" cy="1588640"/>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50000"/>
                  </a:lnSpc>
                </a:pPr>
                <a:r>
                  <a:rPr lang="zh-CN" altLang="en-US" sz="1000" b="1" dirty="0">
                    <a:solidFill>
                      <a:schemeClr val="bg1"/>
                    </a:solidFill>
                    <a:latin typeface="微软雅黑" pitchFamily="34" charset="-122"/>
                    <a:ea typeface="微软雅黑" pitchFamily="34" charset="-122"/>
                  </a:rPr>
                  <a:t>不结交有吸毒、贩毒行为的人。如发现亲朋好友中有吸、贩毒行为的人，一定要劝阻，二要远离，三要报告</a:t>
                </a:r>
              </a:p>
            </p:txBody>
          </p:sp>
        </p:grpSp>
        <p:grpSp>
          <p:nvGrpSpPr>
            <p:cNvPr id="10" name="组合 29"/>
            <p:cNvGrpSpPr/>
            <p:nvPr/>
          </p:nvGrpSpPr>
          <p:grpSpPr>
            <a:xfrm>
              <a:off x="5796319" y="1905581"/>
              <a:ext cx="1137765" cy="2101028"/>
              <a:chOff x="5709765" y="1905581"/>
              <a:chExt cx="1137765" cy="2101028"/>
            </a:xfrm>
          </p:grpSpPr>
          <p:sp>
            <p:nvSpPr>
              <p:cNvPr id="21" name="矩形 20"/>
              <p:cNvSpPr/>
              <p:nvPr/>
            </p:nvSpPr>
            <p:spPr>
              <a:xfrm>
                <a:off x="5709765" y="1905581"/>
                <a:ext cx="1137765" cy="21010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标题 1"/>
              <p:cNvSpPr txBox="1">
                <a:spLocks/>
              </p:cNvSpPr>
              <p:nvPr/>
            </p:nvSpPr>
            <p:spPr>
              <a:xfrm>
                <a:off x="5807487" y="2062901"/>
                <a:ext cx="942320" cy="184665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50000"/>
                  </a:lnSpc>
                </a:pPr>
                <a:r>
                  <a:rPr lang="zh-CN" altLang="en-US" sz="1000" b="1" dirty="0" smtClean="0">
                    <a:solidFill>
                      <a:schemeClr val="bg1"/>
                    </a:solidFill>
                    <a:latin typeface="微软雅黑" pitchFamily="34" charset="-122"/>
                    <a:ea typeface="微软雅黑" pitchFamily="34" charset="-122"/>
                  </a:rPr>
                  <a:t>控制好奇心，有些部分学生被毒魔俘获，原因是对聚会中朋友带来的“新奇东西”好奇，尝了尝，没想到从此就上了瘾。</a:t>
                </a:r>
              </a:p>
            </p:txBody>
          </p:sp>
        </p:grpSp>
      </p:grpSp>
    </p:spTree>
    <p:extLst>
      <p:ext uri="{BB962C8B-B14F-4D97-AF65-F5344CB8AC3E}">
        <p14:creationId xmlns="" xmlns:p14="http://schemas.microsoft.com/office/powerpoint/2010/main" val="125527914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9144000" cy="5142895"/>
          </a:xfrm>
          <a:prstGeom prst="rect">
            <a:avLst/>
          </a:prstGeom>
        </p:spPr>
      </p:pic>
      <p:pic>
        <p:nvPicPr>
          <p:cNvPr id="7" name="图片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0" y="605"/>
            <a:ext cx="9144000" cy="3556096"/>
          </a:xfrm>
          <a:prstGeom prst="rect">
            <a:avLst/>
          </a:prstGeom>
        </p:spPr>
      </p:pic>
      <p:sp>
        <p:nvSpPr>
          <p:cNvPr id="4" name="标题 1"/>
          <p:cNvSpPr txBox="1">
            <a:spLocks/>
          </p:cNvSpPr>
          <p:nvPr/>
        </p:nvSpPr>
        <p:spPr>
          <a:xfrm>
            <a:off x="4843168" y="2543641"/>
            <a:ext cx="3157832" cy="53860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3500" b="1" dirty="0" smtClean="0">
                <a:solidFill>
                  <a:schemeClr val="bg1"/>
                </a:solidFill>
                <a:latin typeface="微软雅黑" pitchFamily="34" charset="-122"/>
                <a:ea typeface="微软雅黑" pitchFamily="34" charset="-122"/>
              </a:rPr>
              <a:t>毒品犯罪</a:t>
            </a:r>
            <a:endParaRPr lang="zh-CN" altLang="en-US" sz="3500" b="1" dirty="0">
              <a:solidFill>
                <a:schemeClr val="bg1"/>
              </a:solidFill>
              <a:latin typeface="微软雅黑" pitchFamily="34" charset="-122"/>
              <a:ea typeface="微软雅黑" pitchFamily="34" charset="-122"/>
            </a:endParaRPr>
          </a:p>
        </p:txBody>
      </p:sp>
      <p:pic>
        <p:nvPicPr>
          <p:cNvPr id="6" name="图片 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563938" y="1545398"/>
            <a:ext cx="2535096" cy="2535096"/>
          </a:xfrm>
          <a:prstGeom prst="rect">
            <a:avLst/>
          </a:prstGeom>
        </p:spPr>
      </p:pic>
    </p:spTree>
    <p:extLst>
      <p:ext uri="{BB962C8B-B14F-4D97-AF65-F5344CB8AC3E}">
        <p14:creationId xmlns="" xmlns:p14="http://schemas.microsoft.com/office/powerpoint/2010/main" val="162610017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9144000" cy="5142895"/>
          </a:xfrm>
          <a:prstGeom prst="rect">
            <a:avLst/>
          </a:prstGeom>
        </p:spPr>
      </p:pic>
      <p:pic>
        <p:nvPicPr>
          <p:cNvPr id="7" name="图片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0" y="605"/>
            <a:ext cx="9144000" cy="3556096"/>
          </a:xfrm>
          <a:prstGeom prst="rect">
            <a:avLst/>
          </a:prstGeom>
        </p:spPr>
      </p:pic>
      <p:sp>
        <p:nvSpPr>
          <p:cNvPr id="4" name="标题 1"/>
          <p:cNvSpPr txBox="1">
            <a:spLocks/>
          </p:cNvSpPr>
          <p:nvPr/>
        </p:nvSpPr>
        <p:spPr>
          <a:xfrm>
            <a:off x="4843168" y="2543641"/>
            <a:ext cx="2535094" cy="53860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3500" b="1" dirty="0">
                <a:solidFill>
                  <a:schemeClr val="bg1"/>
                </a:solidFill>
                <a:latin typeface="微软雅黑" pitchFamily="34" charset="-122"/>
                <a:ea typeface="微软雅黑" pitchFamily="34" charset="-122"/>
              </a:rPr>
              <a:t>什么是毒品</a:t>
            </a:r>
          </a:p>
        </p:txBody>
      </p:sp>
      <p:pic>
        <p:nvPicPr>
          <p:cNvPr id="6" name="图片 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563938" y="1545398"/>
            <a:ext cx="2535096" cy="2535096"/>
          </a:xfrm>
          <a:prstGeom prst="rect">
            <a:avLst/>
          </a:prstGeom>
        </p:spPr>
      </p:pic>
    </p:spTree>
    <p:extLst>
      <p:ext uri="{BB962C8B-B14F-4D97-AF65-F5344CB8AC3E}">
        <p14:creationId xmlns="" xmlns:p14="http://schemas.microsoft.com/office/powerpoint/2010/main" val="162610017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2571751" y="405950"/>
            <a:ext cx="3667124"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smtClean="0">
                <a:solidFill>
                  <a:schemeClr val="bg1"/>
                </a:solidFill>
                <a:latin typeface="微软雅黑" pitchFamily="34" charset="-122"/>
                <a:ea typeface="微软雅黑" pitchFamily="34" charset="-122"/>
              </a:rPr>
              <a:t>什么是毒品犯罪</a:t>
            </a:r>
            <a:endParaRPr lang="zh-CN" altLang="en-US" sz="2800" b="1" dirty="0">
              <a:solidFill>
                <a:schemeClr val="bg1"/>
              </a:solidFill>
              <a:latin typeface="微软雅黑" pitchFamily="34" charset="-122"/>
              <a:ea typeface="微软雅黑" pitchFamily="34" charset="-122"/>
            </a:endParaRPr>
          </a:p>
        </p:txBody>
      </p:sp>
      <p:cxnSp>
        <p:nvCxnSpPr>
          <p:cNvPr id="3" name="直接连接符 2"/>
          <p:cNvCxnSpPr/>
          <p:nvPr/>
        </p:nvCxnSpPr>
        <p:spPr>
          <a:xfrm>
            <a:off x="1620050" y="1008267"/>
            <a:ext cx="59610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461963" y="1249363"/>
            <a:ext cx="8196262" cy="3894137"/>
          </a:xfrm>
          <a:prstGeom prst="rect">
            <a:avLst/>
          </a:prstGeom>
        </p:spPr>
        <p:txBody>
          <a:bodyPr/>
          <a:lstStyle/>
          <a:p>
            <a:endParaRPr lang="zh-CN" altLang="en-US" sz="1800" dirty="0" smtClean="0">
              <a:solidFill>
                <a:schemeClr val="bg1"/>
              </a:solidFill>
            </a:endParaRPr>
          </a:p>
        </p:txBody>
      </p:sp>
      <p:sp>
        <p:nvSpPr>
          <p:cNvPr id="8" name="矩形 7">
            <a:extLst>
              <a:ext uri="{FF2B5EF4-FFF2-40B4-BE49-F238E27FC236}">
                <a16:creationId xmlns="" xmlns:a16="http://schemas.microsoft.com/office/drawing/2014/main" id="{105C906A-A5A7-462E-914A-7CEF29FE8D26}"/>
              </a:ext>
            </a:extLst>
          </p:cNvPr>
          <p:cNvSpPr/>
          <p:nvPr/>
        </p:nvSpPr>
        <p:spPr>
          <a:xfrm>
            <a:off x="708024" y="1389063"/>
            <a:ext cx="8189233" cy="2862322"/>
          </a:xfrm>
          <a:prstGeom prst="rect">
            <a:avLst/>
          </a:prstGeom>
        </p:spPr>
        <p:txBody>
          <a:bodyPr wrap="square">
            <a:spAutoFit/>
          </a:bodyPr>
          <a:lstStyle/>
          <a:p>
            <a:pPr indent="457200" algn="just">
              <a:lnSpc>
                <a:spcPct val="150000"/>
              </a:lnSpc>
            </a:pPr>
            <a:r>
              <a:rPr lang="zh-CN" altLang="en-US" sz="2000" dirty="0">
                <a:solidFill>
                  <a:schemeClr val="bg1"/>
                </a:solidFill>
                <a:latin typeface="黑体" panose="02010609060101010101" pitchFamily="49" charset="-122"/>
                <a:ea typeface="黑体" panose="02010609060101010101" pitchFamily="49" charset="-122"/>
              </a:rPr>
              <a:t>毒品犯罪是指违反国家和国际有关禁毒法律、法规，破坏毒品管制活动，应该受到刑罚处罚的犯罪行为。</a:t>
            </a:r>
            <a:r>
              <a:rPr lang="en-US" altLang="zh-CN" sz="2000" dirty="0">
                <a:solidFill>
                  <a:schemeClr val="bg1"/>
                </a:solidFill>
                <a:latin typeface="黑体" panose="02010609060101010101" pitchFamily="49" charset="-122"/>
                <a:ea typeface="黑体" panose="02010609060101010101" pitchFamily="49" charset="-122"/>
              </a:rPr>
              <a:t>《</a:t>
            </a:r>
            <a:r>
              <a:rPr lang="zh-CN" altLang="en-US" sz="2000" dirty="0">
                <a:solidFill>
                  <a:schemeClr val="bg1"/>
                </a:solidFill>
                <a:latin typeface="黑体" panose="02010609060101010101" pitchFamily="49" charset="-122"/>
                <a:ea typeface="黑体" panose="02010609060101010101" pitchFamily="49" charset="-122"/>
              </a:rPr>
              <a:t>联合国禁止非法贩运麻醉药品和精神药品公约</a:t>
            </a:r>
            <a:r>
              <a:rPr lang="en-US" altLang="zh-CN" sz="2000" dirty="0">
                <a:solidFill>
                  <a:schemeClr val="bg1"/>
                </a:solidFill>
                <a:latin typeface="黑体" panose="02010609060101010101" pitchFamily="49" charset="-122"/>
                <a:ea typeface="黑体" panose="02010609060101010101" pitchFamily="49" charset="-122"/>
              </a:rPr>
              <a:t>》</a:t>
            </a:r>
            <a:r>
              <a:rPr lang="zh-CN" altLang="en-US" sz="2000" dirty="0">
                <a:solidFill>
                  <a:schemeClr val="bg1"/>
                </a:solidFill>
                <a:latin typeface="黑体" panose="02010609060101010101" pitchFamily="49" charset="-122"/>
                <a:ea typeface="黑体" panose="02010609060101010101" pitchFamily="49" charset="-122"/>
              </a:rPr>
              <a:t>规定：毒品犯罪是指非法生产、制造、提炼、配售、兜售、分销、出售、交售、经纪、发送、过境发送、运输、进品或出口麻醉药品和精神药品、种植毒品原植物以及进行上述活动的预备行为和与之相关的危害行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2571751" y="405950"/>
            <a:ext cx="3667124"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smtClean="0">
                <a:solidFill>
                  <a:schemeClr val="bg1"/>
                </a:solidFill>
                <a:latin typeface="微软雅黑" pitchFamily="34" charset="-122"/>
                <a:ea typeface="微软雅黑" pitchFamily="34" charset="-122"/>
              </a:rPr>
              <a:t>什么是毒品犯罪</a:t>
            </a:r>
            <a:endParaRPr lang="zh-CN" altLang="en-US" sz="2800" b="1" dirty="0">
              <a:solidFill>
                <a:schemeClr val="bg1"/>
              </a:solidFill>
              <a:latin typeface="微软雅黑" pitchFamily="34" charset="-122"/>
              <a:ea typeface="微软雅黑" pitchFamily="34" charset="-122"/>
            </a:endParaRPr>
          </a:p>
        </p:txBody>
      </p:sp>
      <p:cxnSp>
        <p:nvCxnSpPr>
          <p:cNvPr id="3" name="直接连接符 2"/>
          <p:cNvCxnSpPr/>
          <p:nvPr/>
        </p:nvCxnSpPr>
        <p:spPr>
          <a:xfrm>
            <a:off x="1620050" y="1008267"/>
            <a:ext cx="59610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461963" y="1249363"/>
            <a:ext cx="8196262" cy="3894137"/>
          </a:xfrm>
          <a:prstGeom prst="rect">
            <a:avLst/>
          </a:prstGeom>
        </p:spPr>
        <p:txBody>
          <a:bodyPr/>
          <a:lstStyle/>
          <a:p>
            <a:endParaRPr lang="zh-CN" altLang="en-US" sz="1800" dirty="0" smtClean="0">
              <a:solidFill>
                <a:schemeClr val="bg1"/>
              </a:solidFill>
            </a:endParaRPr>
          </a:p>
        </p:txBody>
      </p:sp>
      <p:sp>
        <p:nvSpPr>
          <p:cNvPr id="8" name="矩形 7">
            <a:extLst>
              <a:ext uri="{FF2B5EF4-FFF2-40B4-BE49-F238E27FC236}">
                <a16:creationId xmlns="" xmlns:a16="http://schemas.microsoft.com/office/drawing/2014/main" id="{105C906A-A5A7-462E-914A-7CEF29FE8D26}"/>
              </a:ext>
            </a:extLst>
          </p:cNvPr>
          <p:cNvSpPr/>
          <p:nvPr/>
        </p:nvSpPr>
        <p:spPr>
          <a:xfrm>
            <a:off x="708024" y="1389063"/>
            <a:ext cx="3998730" cy="3351367"/>
          </a:xfrm>
          <a:prstGeom prst="rect">
            <a:avLst/>
          </a:prstGeom>
        </p:spPr>
        <p:txBody>
          <a:bodyPr wrap="square">
            <a:spAutoFit/>
          </a:bodyPr>
          <a:lstStyle/>
          <a:p>
            <a:pPr indent="457200" algn="just">
              <a:lnSpc>
                <a:spcPct val="150000"/>
              </a:lnSpc>
            </a:pPr>
            <a:r>
              <a:rPr lang="en-US" altLang="zh-CN" sz="1800" dirty="0" smtClean="0">
                <a:solidFill>
                  <a:schemeClr val="bg1"/>
                </a:solidFill>
                <a:latin typeface="黑体" panose="02010609060101010101" pitchFamily="49" charset="-122"/>
                <a:ea typeface="黑体" panose="02010609060101010101" pitchFamily="49" charset="-122"/>
              </a:rPr>
              <a:t>1997</a:t>
            </a:r>
            <a:r>
              <a:rPr lang="zh-CN" altLang="en-US" sz="1800" dirty="0" smtClean="0">
                <a:solidFill>
                  <a:schemeClr val="bg1"/>
                </a:solidFill>
                <a:latin typeface="黑体" panose="02010609060101010101" pitchFamily="49" charset="-122"/>
                <a:ea typeface="黑体" panose="02010609060101010101" pitchFamily="49" charset="-122"/>
              </a:rPr>
              <a:t>年</a:t>
            </a:r>
            <a:r>
              <a:rPr lang="en-US" altLang="zh-CN" sz="1800" dirty="0" smtClean="0">
                <a:solidFill>
                  <a:schemeClr val="bg1"/>
                </a:solidFill>
                <a:latin typeface="黑体" panose="02010609060101010101" pitchFamily="49" charset="-122"/>
                <a:ea typeface="黑体" panose="02010609060101010101" pitchFamily="49" charset="-122"/>
              </a:rPr>
              <a:t>3</a:t>
            </a:r>
            <a:r>
              <a:rPr lang="zh-CN" altLang="en-US" sz="1800" dirty="0" smtClean="0">
                <a:solidFill>
                  <a:schemeClr val="bg1"/>
                </a:solidFill>
                <a:latin typeface="黑体" panose="02010609060101010101" pitchFamily="49" charset="-122"/>
                <a:ea typeface="黑体" panose="02010609060101010101" pitchFamily="49" charset="-122"/>
              </a:rPr>
              <a:t>月</a:t>
            </a:r>
            <a:r>
              <a:rPr lang="en-US" altLang="zh-CN" sz="1800" dirty="0" smtClean="0">
                <a:solidFill>
                  <a:schemeClr val="bg1"/>
                </a:solidFill>
                <a:latin typeface="黑体" panose="02010609060101010101" pitchFamily="49" charset="-122"/>
                <a:ea typeface="黑体" panose="02010609060101010101" pitchFamily="49" charset="-122"/>
              </a:rPr>
              <a:t>14</a:t>
            </a:r>
            <a:r>
              <a:rPr lang="zh-CN" altLang="en-US" sz="1800" dirty="0" smtClean="0">
                <a:solidFill>
                  <a:schemeClr val="bg1"/>
                </a:solidFill>
                <a:latin typeface="黑体" panose="02010609060101010101" pitchFamily="49" charset="-122"/>
                <a:ea typeface="黑体" panose="02010609060101010101" pitchFamily="49" charset="-122"/>
              </a:rPr>
              <a:t>日，经第八届全国人民代表大会第五次会议修订的</a:t>
            </a:r>
            <a:r>
              <a:rPr lang="en-US" altLang="zh-CN" sz="1800" dirty="0" smtClean="0">
                <a:solidFill>
                  <a:schemeClr val="bg1"/>
                </a:solidFill>
                <a:latin typeface="黑体" panose="02010609060101010101" pitchFamily="49" charset="-122"/>
                <a:ea typeface="黑体" panose="02010609060101010101" pitchFamily="49" charset="-122"/>
              </a:rPr>
              <a:t>《</a:t>
            </a:r>
            <a:r>
              <a:rPr lang="zh-CN" altLang="en-US" sz="1800" dirty="0" smtClean="0">
                <a:solidFill>
                  <a:schemeClr val="bg1"/>
                </a:solidFill>
                <a:latin typeface="黑体" panose="02010609060101010101" pitchFamily="49" charset="-122"/>
                <a:ea typeface="黑体" panose="02010609060101010101" pitchFamily="49" charset="-122"/>
              </a:rPr>
              <a:t>刑法</a:t>
            </a:r>
            <a:r>
              <a:rPr lang="en-US" altLang="zh-CN" sz="1800" dirty="0" smtClean="0">
                <a:solidFill>
                  <a:schemeClr val="bg1"/>
                </a:solidFill>
                <a:latin typeface="黑体" panose="02010609060101010101" pitchFamily="49" charset="-122"/>
                <a:ea typeface="黑体" panose="02010609060101010101" pitchFamily="49" charset="-122"/>
              </a:rPr>
              <a:t>》</a:t>
            </a:r>
            <a:r>
              <a:rPr lang="zh-CN" altLang="en-US" sz="1800" dirty="0" smtClean="0">
                <a:solidFill>
                  <a:schemeClr val="bg1"/>
                </a:solidFill>
                <a:latin typeface="黑体" panose="02010609060101010101" pitchFamily="49" charset="-122"/>
                <a:ea typeface="黑体" panose="02010609060101010101" pitchFamily="49" charset="-122"/>
              </a:rPr>
              <a:t>，对</a:t>
            </a:r>
            <a:r>
              <a:rPr lang="en-US" altLang="zh-CN" sz="1800" dirty="0" smtClean="0">
                <a:solidFill>
                  <a:schemeClr val="bg1"/>
                </a:solidFill>
                <a:latin typeface="黑体" panose="02010609060101010101" pitchFamily="49" charset="-122"/>
                <a:ea typeface="黑体" panose="02010609060101010101" pitchFamily="49" charset="-122"/>
              </a:rPr>
              <a:t>《</a:t>
            </a:r>
            <a:r>
              <a:rPr lang="zh-CN" altLang="en-US" sz="1800" dirty="0" smtClean="0">
                <a:solidFill>
                  <a:schemeClr val="bg1"/>
                </a:solidFill>
                <a:latin typeface="黑体" panose="02010609060101010101" pitchFamily="49" charset="-122"/>
                <a:ea typeface="黑体" panose="02010609060101010101" pitchFamily="49" charset="-122"/>
              </a:rPr>
              <a:t>全国人大常委会关于禁毒的决定</a:t>
            </a:r>
            <a:r>
              <a:rPr lang="en-US" altLang="zh-CN" sz="1800" dirty="0" smtClean="0">
                <a:solidFill>
                  <a:schemeClr val="bg1"/>
                </a:solidFill>
                <a:latin typeface="黑体" panose="02010609060101010101" pitchFamily="49" charset="-122"/>
                <a:ea typeface="黑体" panose="02010609060101010101" pitchFamily="49" charset="-122"/>
              </a:rPr>
              <a:t>》</a:t>
            </a:r>
            <a:r>
              <a:rPr lang="zh-CN" altLang="en-US" sz="1800" dirty="0" smtClean="0">
                <a:solidFill>
                  <a:schemeClr val="bg1"/>
                </a:solidFill>
                <a:latin typeface="黑体" panose="02010609060101010101" pitchFamily="49" charset="-122"/>
                <a:ea typeface="黑体" panose="02010609060101010101" pitchFamily="49" charset="-122"/>
              </a:rPr>
              <a:t>中有关毒品犯罪作了进一步规范，是目前我国现行的惩治毒品犯罪最完善的刑事立法。</a:t>
            </a:r>
            <a:r>
              <a:rPr lang="en-US" altLang="zh-CN" sz="1800" dirty="0" smtClean="0">
                <a:solidFill>
                  <a:schemeClr val="bg1"/>
                </a:solidFill>
                <a:latin typeface="黑体" panose="02010609060101010101" pitchFamily="49" charset="-122"/>
                <a:ea typeface="黑体" panose="02010609060101010101" pitchFamily="49" charset="-122"/>
              </a:rPr>
              <a:t>《</a:t>
            </a:r>
            <a:r>
              <a:rPr lang="zh-CN" altLang="en-US" sz="1800" dirty="0" smtClean="0">
                <a:solidFill>
                  <a:schemeClr val="bg1"/>
                </a:solidFill>
                <a:latin typeface="黑体" panose="02010609060101010101" pitchFamily="49" charset="-122"/>
                <a:ea typeface="黑体" panose="02010609060101010101" pitchFamily="49" charset="-122"/>
              </a:rPr>
              <a:t>刑法</a:t>
            </a:r>
            <a:r>
              <a:rPr lang="en-US" altLang="zh-CN" sz="1800" dirty="0" smtClean="0">
                <a:solidFill>
                  <a:schemeClr val="bg1"/>
                </a:solidFill>
                <a:latin typeface="黑体" panose="02010609060101010101" pitchFamily="49" charset="-122"/>
                <a:ea typeface="黑体" panose="02010609060101010101" pitchFamily="49" charset="-122"/>
              </a:rPr>
              <a:t>》</a:t>
            </a:r>
            <a:r>
              <a:rPr lang="zh-CN" altLang="en-US" sz="1800" dirty="0" smtClean="0">
                <a:solidFill>
                  <a:schemeClr val="bg1"/>
                </a:solidFill>
                <a:latin typeface="黑体" panose="02010609060101010101" pitchFamily="49" charset="-122"/>
                <a:ea typeface="黑体" panose="02010609060101010101" pitchFamily="49" charset="-122"/>
              </a:rPr>
              <a:t>第</a:t>
            </a:r>
            <a:r>
              <a:rPr lang="en-US" altLang="zh-CN" sz="1800" dirty="0" smtClean="0">
                <a:solidFill>
                  <a:schemeClr val="bg1"/>
                </a:solidFill>
                <a:latin typeface="黑体" panose="02010609060101010101" pitchFamily="49" charset="-122"/>
                <a:ea typeface="黑体" panose="02010609060101010101" pitchFamily="49" charset="-122"/>
              </a:rPr>
              <a:t>6</a:t>
            </a:r>
            <a:r>
              <a:rPr lang="zh-CN" altLang="en-US" sz="1800" dirty="0" smtClean="0">
                <a:solidFill>
                  <a:schemeClr val="bg1"/>
                </a:solidFill>
                <a:latin typeface="黑体" panose="02010609060101010101" pitchFamily="49" charset="-122"/>
                <a:ea typeface="黑体" panose="02010609060101010101" pitchFamily="49" charset="-122"/>
              </a:rPr>
              <a:t>章第</a:t>
            </a:r>
            <a:r>
              <a:rPr lang="en-US" altLang="zh-CN" sz="1800" dirty="0" smtClean="0">
                <a:solidFill>
                  <a:schemeClr val="bg1"/>
                </a:solidFill>
                <a:latin typeface="黑体" panose="02010609060101010101" pitchFamily="49" charset="-122"/>
                <a:ea typeface="黑体" panose="02010609060101010101" pitchFamily="49" charset="-122"/>
              </a:rPr>
              <a:t>7</a:t>
            </a:r>
            <a:r>
              <a:rPr lang="zh-CN" altLang="en-US" sz="1800" dirty="0" smtClean="0">
                <a:solidFill>
                  <a:schemeClr val="bg1"/>
                </a:solidFill>
                <a:latin typeface="黑体" panose="02010609060101010101" pitchFamily="49" charset="-122"/>
                <a:ea typeface="黑体" panose="02010609060101010101" pitchFamily="49" charset="-122"/>
              </a:rPr>
              <a:t>节共</a:t>
            </a:r>
            <a:r>
              <a:rPr lang="en-US" altLang="zh-CN" sz="1800" dirty="0" smtClean="0">
                <a:solidFill>
                  <a:schemeClr val="bg1"/>
                </a:solidFill>
                <a:latin typeface="黑体" panose="02010609060101010101" pitchFamily="49" charset="-122"/>
                <a:ea typeface="黑体" panose="02010609060101010101" pitchFamily="49" charset="-122"/>
              </a:rPr>
              <a:t>11</a:t>
            </a:r>
            <a:r>
              <a:rPr lang="zh-CN" altLang="en-US" sz="1800" dirty="0" smtClean="0">
                <a:solidFill>
                  <a:schemeClr val="bg1"/>
                </a:solidFill>
                <a:latin typeface="黑体" panose="02010609060101010101" pitchFamily="49" charset="-122"/>
                <a:ea typeface="黑体" panose="02010609060101010101" pitchFamily="49" charset="-122"/>
              </a:rPr>
              <a:t>条</a:t>
            </a:r>
            <a:r>
              <a:rPr lang="en-US" altLang="zh-CN" sz="1800" dirty="0" smtClean="0">
                <a:solidFill>
                  <a:schemeClr val="bg1"/>
                </a:solidFill>
                <a:latin typeface="黑体" panose="02010609060101010101" pitchFamily="49" charset="-122"/>
                <a:ea typeface="黑体" panose="02010609060101010101" pitchFamily="49" charset="-122"/>
              </a:rPr>
              <a:t>27</a:t>
            </a:r>
            <a:r>
              <a:rPr lang="zh-CN" altLang="en-US" sz="1800" dirty="0" smtClean="0">
                <a:solidFill>
                  <a:schemeClr val="bg1"/>
                </a:solidFill>
                <a:latin typeface="黑体" panose="02010609060101010101" pitchFamily="49" charset="-122"/>
                <a:ea typeface="黑体" panose="02010609060101010101" pitchFamily="49" charset="-122"/>
              </a:rPr>
              <a:t>款专门规定了有关毒品犯罪的罪名和处罚。</a:t>
            </a:r>
            <a:endParaRPr lang="zh-CN" altLang="en-US" sz="1800" dirty="0">
              <a:solidFill>
                <a:schemeClr val="bg1"/>
              </a:solidFill>
              <a:latin typeface="黑体" panose="02010609060101010101" pitchFamily="49" charset="-122"/>
              <a:ea typeface="黑体" panose="02010609060101010101" pitchFamily="49" charset="-122"/>
            </a:endParaRPr>
          </a:p>
        </p:txBody>
      </p:sp>
      <p:pic>
        <p:nvPicPr>
          <p:cNvPr id="6" name="图片 5" descr="u=45030983,2657634846&amp;fm=26&amp;gp=0.jpg"/>
          <p:cNvPicPr>
            <a:picLocks noChangeAspect="1"/>
          </p:cNvPicPr>
          <p:nvPr/>
        </p:nvPicPr>
        <p:blipFill>
          <a:blip r:embed="rId2"/>
          <a:stretch>
            <a:fillRect/>
          </a:stretch>
        </p:blipFill>
        <p:spPr>
          <a:xfrm>
            <a:off x="5155331" y="1474469"/>
            <a:ext cx="3151271" cy="31512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2571751" y="405950"/>
            <a:ext cx="3667124"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smtClean="0">
                <a:solidFill>
                  <a:schemeClr val="bg1"/>
                </a:solidFill>
                <a:latin typeface="微软雅黑" pitchFamily="34" charset="-122"/>
                <a:ea typeface="微软雅黑" pitchFamily="34" charset="-122"/>
              </a:rPr>
              <a:t>常见的毒品犯罪</a:t>
            </a:r>
            <a:endParaRPr lang="zh-CN" altLang="en-US" sz="2800" b="1" dirty="0">
              <a:solidFill>
                <a:schemeClr val="bg1"/>
              </a:solidFill>
              <a:latin typeface="微软雅黑" pitchFamily="34" charset="-122"/>
              <a:ea typeface="微软雅黑" pitchFamily="34" charset="-122"/>
            </a:endParaRPr>
          </a:p>
        </p:txBody>
      </p:sp>
      <p:cxnSp>
        <p:nvCxnSpPr>
          <p:cNvPr id="3" name="直接连接符 2"/>
          <p:cNvCxnSpPr/>
          <p:nvPr/>
        </p:nvCxnSpPr>
        <p:spPr>
          <a:xfrm>
            <a:off x="1620050" y="1008267"/>
            <a:ext cx="59610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461963" y="1249363"/>
            <a:ext cx="8196262" cy="3894137"/>
          </a:xfrm>
          <a:prstGeom prst="rect">
            <a:avLst/>
          </a:prstGeom>
        </p:spPr>
        <p:txBody>
          <a:bodyPr/>
          <a:lstStyle/>
          <a:p>
            <a:endParaRPr lang="zh-CN" altLang="en-US" sz="1800" dirty="0" smtClean="0">
              <a:solidFill>
                <a:schemeClr val="bg1"/>
              </a:solidFill>
            </a:endParaRPr>
          </a:p>
        </p:txBody>
      </p:sp>
      <p:sp>
        <p:nvSpPr>
          <p:cNvPr id="9" name="TextBox 8"/>
          <p:cNvSpPr txBox="1"/>
          <p:nvPr/>
        </p:nvSpPr>
        <p:spPr>
          <a:xfrm>
            <a:off x="599172" y="1405811"/>
            <a:ext cx="3744228" cy="2800767"/>
          </a:xfrm>
          <a:prstGeom prst="rect">
            <a:avLst/>
          </a:prstGeom>
          <a:noFill/>
        </p:spPr>
        <p:txBody>
          <a:bodyPr wrap="square" rtlCol="0">
            <a:spAutoFit/>
          </a:bodyPr>
          <a:lstStyle/>
          <a:p>
            <a:pPr>
              <a:lnSpc>
                <a:spcPct val="150000"/>
              </a:lnSpc>
            </a:pPr>
            <a:r>
              <a:rPr lang="en-US" altLang="zh-CN" sz="1800" dirty="0" smtClean="0">
                <a:solidFill>
                  <a:schemeClr val="bg1"/>
                </a:solidFill>
                <a:latin typeface="黑体" pitchFamily="2" charset="-122"/>
                <a:ea typeface="黑体" pitchFamily="2" charset="-122"/>
              </a:rPr>
              <a:t>1</a:t>
            </a:r>
            <a:r>
              <a:rPr lang="zh-CN" altLang="en-US" sz="1800" dirty="0" smtClean="0">
                <a:solidFill>
                  <a:schemeClr val="bg1"/>
                </a:solidFill>
                <a:latin typeface="黑体" pitchFamily="2" charset="-122"/>
                <a:ea typeface="黑体" pitchFamily="2" charset="-122"/>
              </a:rPr>
              <a:t>、吸食、注射毒品；</a:t>
            </a:r>
            <a:endParaRPr lang="en-US" altLang="zh-CN" sz="1800" dirty="0" smtClean="0">
              <a:solidFill>
                <a:schemeClr val="bg1"/>
              </a:solidFill>
              <a:latin typeface="黑体" pitchFamily="2" charset="-122"/>
              <a:ea typeface="黑体" pitchFamily="2" charset="-122"/>
            </a:endParaRPr>
          </a:p>
          <a:p>
            <a:pPr>
              <a:lnSpc>
                <a:spcPct val="150000"/>
              </a:lnSpc>
            </a:pPr>
            <a:r>
              <a:rPr lang="en-US" altLang="zh-CN" sz="1800" dirty="0" smtClean="0">
                <a:solidFill>
                  <a:schemeClr val="bg1"/>
                </a:solidFill>
                <a:latin typeface="黑体" pitchFamily="2" charset="-122"/>
                <a:ea typeface="黑体" pitchFamily="2" charset="-122"/>
              </a:rPr>
              <a:t>2</a:t>
            </a:r>
            <a:r>
              <a:rPr lang="zh-CN" altLang="en-US" sz="1800" dirty="0" smtClean="0">
                <a:solidFill>
                  <a:schemeClr val="bg1"/>
                </a:solidFill>
                <a:latin typeface="黑体" pitchFamily="2" charset="-122"/>
                <a:ea typeface="黑体" pitchFamily="2" charset="-122"/>
              </a:rPr>
              <a:t>、向他人提供毒品；</a:t>
            </a:r>
            <a:endParaRPr lang="en-US" altLang="zh-CN" sz="1800" dirty="0" smtClean="0">
              <a:solidFill>
                <a:schemeClr val="bg1"/>
              </a:solidFill>
              <a:latin typeface="黑体" pitchFamily="2" charset="-122"/>
              <a:ea typeface="黑体" pitchFamily="2" charset="-122"/>
            </a:endParaRPr>
          </a:p>
          <a:p>
            <a:pPr>
              <a:lnSpc>
                <a:spcPct val="150000"/>
              </a:lnSpc>
            </a:pPr>
            <a:r>
              <a:rPr lang="en-US" altLang="zh-CN" sz="1800" dirty="0" smtClean="0">
                <a:solidFill>
                  <a:schemeClr val="bg1"/>
                </a:solidFill>
                <a:latin typeface="黑体" pitchFamily="2" charset="-122"/>
                <a:ea typeface="黑体" pitchFamily="2" charset="-122"/>
              </a:rPr>
              <a:t>3</a:t>
            </a:r>
            <a:r>
              <a:rPr lang="zh-CN" altLang="en-US" sz="1800" dirty="0" smtClean="0">
                <a:solidFill>
                  <a:schemeClr val="bg1"/>
                </a:solidFill>
                <a:latin typeface="黑体" pitchFamily="2" charset="-122"/>
                <a:ea typeface="黑体" pitchFamily="2" charset="-122"/>
              </a:rPr>
              <a:t>、非法持有毒品；</a:t>
            </a:r>
            <a:endParaRPr lang="en-US" altLang="zh-CN" sz="1800" dirty="0" smtClean="0">
              <a:solidFill>
                <a:schemeClr val="bg1"/>
              </a:solidFill>
              <a:latin typeface="黑体" pitchFamily="2" charset="-122"/>
              <a:ea typeface="黑体" pitchFamily="2" charset="-122"/>
            </a:endParaRPr>
          </a:p>
          <a:p>
            <a:pPr>
              <a:lnSpc>
                <a:spcPct val="150000"/>
              </a:lnSpc>
            </a:pPr>
            <a:r>
              <a:rPr lang="en-US" altLang="zh-CN" sz="1800" dirty="0" smtClean="0">
                <a:solidFill>
                  <a:schemeClr val="bg1"/>
                </a:solidFill>
                <a:latin typeface="黑体" pitchFamily="2" charset="-122"/>
                <a:ea typeface="黑体" pitchFamily="2" charset="-122"/>
              </a:rPr>
              <a:t>4</a:t>
            </a:r>
            <a:r>
              <a:rPr lang="zh-CN" altLang="en-US" sz="1800" dirty="0" smtClean="0">
                <a:solidFill>
                  <a:schemeClr val="bg1"/>
                </a:solidFill>
                <a:latin typeface="黑体" pitchFamily="2" charset="-122"/>
                <a:ea typeface="黑体" pitchFamily="2" charset="-122"/>
              </a:rPr>
              <a:t>、容留他人吸毒；</a:t>
            </a:r>
            <a:endParaRPr lang="en-US" altLang="zh-CN" sz="1800" dirty="0" smtClean="0">
              <a:solidFill>
                <a:schemeClr val="bg1"/>
              </a:solidFill>
              <a:latin typeface="黑体" pitchFamily="2" charset="-122"/>
              <a:ea typeface="黑体" pitchFamily="2" charset="-122"/>
            </a:endParaRPr>
          </a:p>
          <a:p>
            <a:pPr>
              <a:lnSpc>
                <a:spcPct val="150000"/>
              </a:lnSpc>
            </a:pPr>
            <a:r>
              <a:rPr lang="en-US" altLang="zh-CN" sz="1800" dirty="0" smtClean="0">
                <a:solidFill>
                  <a:schemeClr val="bg1"/>
                </a:solidFill>
                <a:latin typeface="黑体" pitchFamily="2" charset="-122"/>
                <a:ea typeface="黑体" pitchFamily="2" charset="-122"/>
              </a:rPr>
              <a:t>5</a:t>
            </a:r>
            <a:r>
              <a:rPr lang="zh-CN" altLang="en-US" sz="1800" dirty="0" smtClean="0">
                <a:solidFill>
                  <a:schemeClr val="bg1"/>
                </a:solidFill>
                <a:latin typeface="黑体" pitchFamily="2" charset="-122"/>
                <a:ea typeface="黑体" pitchFamily="2" charset="-122"/>
              </a:rPr>
              <a:t>、引诱、教唆、欺骗他人吸毒；</a:t>
            </a:r>
            <a:endParaRPr lang="en-US" altLang="zh-CN" sz="1800" dirty="0" smtClean="0">
              <a:solidFill>
                <a:schemeClr val="bg1"/>
              </a:solidFill>
              <a:latin typeface="黑体" pitchFamily="2" charset="-122"/>
              <a:ea typeface="黑体" pitchFamily="2" charset="-122"/>
            </a:endParaRPr>
          </a:p>
          <a:p>
            <a:pPr>
              <a:lnSpc>
                <a:spcPct val="150000"/>
              </a:lnSpc>
            </a:pPr>
            <a:r>
              <a:rPr lang="en-US" altLang="zh-CN" sz="1800" dirty="0" smtClean="0">
                <a:solidFill>
                  <a:schemeClr val="bg1"/>
                </a:solidFill>
                <a:latin typeface="黑体" pitchFamily="2" charset="-122"/>
                <a:ea typeface="黑体" pitchFamily="2" charset="-122"/>
              </a:rPr>
              <a:t>6</a:t>
            </a:r>
            <a:r>
              <a:rPr lang="zh-CN" altLang="en-US" sz="1800" dirty="0" smtClean="0">
                <a:solidFill>
                  <a:schemeClr val="bg1"/>
                </a:solidFill>
                <a:latin typeface="黑体" pitchFamily="2" charset="-122"/>
                <a:ea typeface="黑体" pitchFamily="2" charset="-122"/>
              </a:rPr>
              <a:t>、走私、贩卖、运输、制造毒品。</a:t>
            </a:r>
            <a:endParaRPr lang="en-US" altLang="zh-CN" sz="1800" dirty="0" smtClean="0">
              <a:solidFill>
                <a:schemeClr val="bg1"/>
              </a:solidFill>
              <a:latin typeface="黑体" pitchFamily="2" charset="-122"/>
              <a:ea typeface="黑体" pitchFamily="2" charset="-122"/>
            </a:endParaRPr>
          </a:p>
          <a:p>
            <a:endParaRPr lang="zh-CN" altLang="en-US" sz="1400" dirty="0">
              <a:solidFill>
                <a:schemeClr val="bg1"/>
              </a:solidFill>
            </a:endParaRPr>
          </a:p>
        </p:txBody>
      </p:sp>
      <p:sp>
        <p:nvSpPr>
          <p:cNvPr id="10" name="矩形 9"/>
          <p:cNvSpPr/>
          <p:nvPr/>
        </p:nvSpPr>
        <p:spPr>
          <a:xfrm>
            <a:off x="4783756" y="1361332"/>
            <a:ext cx="4572000" cy="2481449"/>
          </a:xfrm>
          <a:prstGeom prst="rect">
            <a:avLst/>
          </a:prstGeom>
        </p:spPr>
        <p:txBody>
          <a:bodyPr>
            <a:spAutoFit/>
          </a:bodyPr>
          <a:lstStyle/>
          <a:p>
            <a:pPr algn="ctr" eaLnBrk="0" hangingPunct="0">
              <a:lnSpc>
                <a:spcPct val="150000"/>
              </a:lnSpc>
              <a:defRPr/>
            </a:pPr>
            <a:r>
              <a:rPr lang="zh-CN" altLang="en-US" sz="3600" b="1" dirty="0" smtClean="0">
                <a:solidFill>
                  <a:srgbClr val="FF0000"/>
                </a:solidFill>
              </a:rPr>
              <a:t>拘留</a:t>
            </a:r>
            <a:endParaRPr lang="en-US" altLang="zh-CN" sz="3600" b="1" dirty="0" smtClean="0">
              <a:solidFill>
                <a:srgbClr val="FF0000"/>
              </a:solidFill>
            </a:endParaRPr>
          </a:p>
          <a:p>
            <a:pPr algn="ctr" eaLnBrk="0" hangingPunct="0">
              <a:lnSpc>
                <a:spcPct val="150000"/>
              </a:lnSpc>
              <a:defRPr/>
            </a:pPr>
            <a:r>
              <a:rPr lang="zh-CN" altLang="en-US" sz="3600" b="1" dirty="0" smtClean="0">
                <a:solidFill>
                  <a:srgbClr val="FF0000"/>
                </a:solidFill>
              </a:rPr>
              <a:t>罚款</a:t>
            </a:r>
            <a:endParaRPr lang="en-US" altLang="zh-CN" sz="3600" b="1" dirty="0" smtClean="0">
              <a:solidFill>
                <a:srgbClr val="FF0000"/>
              </a:solidFill>
            </a:endParaRPr>
          </a:p>
          <a:p>
            <a:pPr algn="ctr" eaLnBrk="0" hangingPunct="0">
              <a:lnSpc>
                <a:spcPct val="150000"/>
              </a:lnSpc>
              <a:defRPr/>
            </a:pPr>
            <a:r>
              <a:rPr lang="zh-CN" altLang="en-US" sz="3600" b="1" dirty="0" smtClean="0">
                <a:solidFill>
                  <a:srgbClr val="FF0000"/>
                </a:solidFill>
              </a:rPr>
              <a:t>限期出境</a:t>
            </a:r>
            <a:endParaRPr lang="zh-CN" altLang="en-US" sz="3200" dirty="0">
              <a:solidFill>
                <a:srgbClr val="FF0000"/>
              </a:solidFill>
            </a:endParaRPr>
          </a:p>
        </p:txBody>
      </p:sp>
      <p:sp>
        <p:nvSpPr>
          <p:cNvPr id="11" name="右箭头 10"/>
          <p:cNvSpPr/>
          <p:nvPr/>
        </p:nvSpPr>
        <p:spPr>
          <a:xfrm>
            <a:off x="4393096" y="2017644"/>
            <a:ext cx="1282148" cy="126227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cstate="print">
            <a:extLst>
              <a:ext uri="{28A0092B-C50C-407E-A947-70E740481C1C}">
                <a14:useLocalDpi xmlns="" xmlns:a14="http://schemas.microsoft.com/office/drawing/2010/main" val="0"/>
              </a:ext>
            </a:extLst>
          </a:blip>
          <a:srcRect t="12500" b="12500"/>
          <a:stretch/>
        </p:blipFill>
        <p:spPr>
          <a:xfrm>
            <a:off x="0" y="0"/>
            <a:ext cx="9144000" cy="5143500"/>
          </a:xfrm>
          <a:prstGeom prst="rect">
            <a:avLst/>
          </a:prstGeom>
        </p:spPr>
      </p:pic>
      <p:pic>
        <p:nvPicPr>
          <p:cNvPr id="2" name="图片 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702677" y="0"/>
            <a:ext cx="6403189" cy="5136497"/>
          </a:xfrm>
          <a:prstGeom prst="rect">
            <a:avLst/>
          </a:prstGeom>
        </p:spPr>
      </p:pic>
      <p:sp>
        <p:nvSpPr>
          <p:cNvPr id="12" name="矩形 11"/>
          <p:cNvSpPr/>
          <p:nvPr/>
        </p:nvSpPr>
        <p:spPr>
          <a:xfrm>
            <a:off x="0" y="0"/>
            <a:ext cx="9144000" cy="5143500"/>
          </a:xfrm>
          <a:prstGeom prst="rect">
            <a:avLst/>
          </a:prstGeom>
          <a:solidFill>
            <a:srgbClr val="00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zh-CN" altLang="en-US"/>
          </a:p>
        </p:txBody>
      </p:sp>
      <p:sp>
        <p:nvSpPr>
          <p:cNvPr id="5" name="标题 1"/>
          <p:cNvSpPr txBox="1">
            <a:spLocks noChangeArrowheads="1"/>
          </p:cNvSpPr>
          <p:nvPr/>
        </p:nvSpPr>
        <p:spPr bwMode="auto">
          <a:xfrm>
            <a:off x="2133599" y="2112317"/>
            <a:ext cx="4930379" cy="692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p>
            <a:pPr algn="ctr"/>
            <a:r>
              <a:rPr lang="zh-CN" altLang="en-US" sz="4500" b="1" dirty="0">
                <a:solidFill>
                  <a:schemeClr val="bg1"/>
                </a:solidFill>
                <a:effectLst>
                  <a:outerShdw blurRad="38100" dist="38100" dir="2700000" algn="tl">
                    <a:srgbClr val="000000">
                      <a:alpha val="43137"/>
                    </a:srgbClr>
                  </a:outerShdw>
                </a:effectLst>
                <a:latin typeface="Microsoft YaHei" charset="-122"/>
                <a:ea typeface="Microsoft YaHei" charset="-122"/>
                <a:cs typeface="Microsoft YaHei" charset="-122"/>
              </a:rPr>
              <a:t>拒绝</a:t>
            </a:r>
            <a:r>
              <a:rPr lang="zh-CN" altLang="en-US" sz="4500" b="1" dirty="0">
                <a:solidFill>
                  <a:srgbClr val="D50001"/>
                </a:solidFill>
                <a:effectLst>
                  <a:outerShdw blurRad="38100" dist="38100" dir="2700000" algn="tl">
                    <a:srgbClr val="000000">
                      <a:alpha val="43137"/>
                    </a:srgbClr>
                  </a:outerShdw>
                </a:effectLst>
                <a:latin typeface="Microsoft YaHei" charset="-122"/>
                <a:ea typeface="Microsoft YaHei" charset="-122"/>
                <a:cs typeface="Microsoft YaHei" charset="-122"/>
              </a:rPr>
              <a:t>诱惑 </a:t>
            </a:r>
            <a:r>
              <a:rPr lang="zh-CN" altLang="en-US" sz="4500" b="1" dirty="0">
                <a:solidFill>
                  <a:schemeClr val="bg1"/>
                </a:solidFill>
                <a:effectLst>
                  <a:outerShdw blurRad="38100" dist="38100" dir="2700000" algn="tl">
                    <a:srgbClr val="000000">
                      <a:alpha val="43137"/>
                    </a:srgbClr>
                  </a:outerShdw>
                </a:effectLst>
                <a:latin typeface="Microsoft YaHei" charset="-122"/>
                <a:ea typeface="Microsoft YaHei" charset="-122"/>
                <a:cs typeface="Microsoft YaHei" charset="-122"/>
              </a:rPr>
              <a:t>远离</a:t>
            </a:r>
            <a:r>
              <a:rPr lang="zh-CN" altLang="en-US" sz="4500" b="1" dirty="0">
                <a:solidFill>
                  <a:srgbClr val="D50001"/>
                </a:solidFill>
                <a:effectLst>
                  <a:outerShdw blurRad="38100" dist="38100" dir="2700000" algn="tl">
                    <a:srgbClr val="000000">
                      <a:alpha val="43137"/>
                    </a:srgbClr>
                  </a:outerShdw>
                </a:effectLst>
                <a:latin typeface="Microsoft YaHei" charset="-122"/>
                <a:ea typeface="Microsoft YaHei" charset="-122"/>
                <a:cs typeface="Microsoft YaHei" charset="-122"/>
              </a:rPr>
              <a:t>毒品</a:t>
            </a:r>
          </a:p>
        </p:txBody>
      </p:sp>
      <p:sp>
        <p:nvSpPr>
          <p:cNvPr id="6" name="标题 1"/>
          <p:cNvSpPr txBox="1">
            <a:spLocks noChangeArrowheads="1"/>
          </p:cNvSpPr>
          <p:nvPr/>
        </p:nvSpPr>
        <p:spPr bwMode="auto">
          <a:xfrm>
            <a:off x="2255043" y="2977678"/>
            <a:ext cx="472916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p>
            <a:pPr algn="dist"/>
            <a:r>
              <a:rPr lang="zh-CN" altLang="en-US" sz="1100" dirty="0">
                <a:solidFill>
                  <a:schemeClr val="bg1">
                    <a:lumMod val="85000"/>
                  </a:schemeClr>
                </a:solidFill>
                <a:latin typeface="STHeiti Light" charset="-122"/>
                <a:ea typeface="STHeiti Light" charset="-122"/>
                <a:cs typeface="STHeiti Light" charset="-122"/>
              </a:rPr>
              <a:t>生死只取决于一念之间。接受毒品，接受死亡；拒绝毒品，拒绝死亡。</a:t>
            </a:r>
          </a:p>
        </p:txBody>
      </p:sp>
      <p:sp>
        <p:nvSpPr>
          <p:cNvPr id="7" name="标题 1"/>
          <p:cNvSpPr txBox="1">
            <a:spLocks noChangeArrowheads="1"/>
          </p:cNvSpPr>
          <p:nvPr/>
        </p:nvSpPr>
        <p:spPr bwMode="auto">
          <a:xfrm>
            <a:off x="2260378" y="3163649"/>
            <a:ext cx="4623245" cy="107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p>
            <a:pPr algn="dist"/>
            <a:r>
              <a:rPr lang="en-US" altLang="zh-CN" sz="700" dirty="0">
                <a:solidFill>
                  <a:schemeClr val="bg1">
                    <a:lumMod val="85000"/>
                  </a:schemeClr>
                </a:solidFill>
                <a:latin typeface="STHeiti Light" charset="-122"/>
                <a:ea typeface="STHeiti Light" charset="-122"/>
                <a:cs typeface="STHeiti Light" charset="-122"/>
              </a:rPr>
              <a:t>DRUGS, A SUGAR BOMB, IT WILL PUSH YOU INTO THE ABYSS WHEN YOU ARE HAPPIEST.</a:t>
            </a:r>
            <a:endParaRPr lang="zh-CN" altLang="en-US" sz="700" dirty="0">
              <a:solidFill>
                <a:schemeClr val="bg1">
                  <a:lumMod val="85000"/>
                </a:schemeClr>
              </a:solidFill>
              <a:latin typeface="STHeiti Light" charset="-122"/>
              <a:ea typeface="STHeiti Light" charset="-122"/>
              <a:cs typeface="STHeiti Light" charset="-122"/>
            </a:endParaRPr>
          </a:p>
        </p:txBody>
      </p:sp>
      <p:cxnSp>
        <p:nvCxnSpPr>
          <p:cNvPr id="15" name="直线连接符 14"/>
          <p:cNvCxnSpPr/>
          <p:nvPr/>
        </p:nvCxnSpPr>
        <p:spPr>
          <a:xfrm>
            <a:off x="2255043" y="2049233"/>
            <a:ext cx="472916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线连接符 15"/>
          <p:cNvCxnSpPr/>
          <p:nvPr/>
        </p:nvCxnSpPr>
        <p:spPr>
          <a:xfrm>
            <a:off x="2255043" y="2847902"/>
            <a:ext cx="472916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46447" y="47136"/>
            <a:ext cx="8851107" cy="196208"/>
          </a:xfrm>
          <a:prstGeom prst="rect">
            <a:avLst/>
          </a:prstGeom>
          <a:noFill/>
        </p:spPr>
        <p:txBody>
          <a:bodyPr wrap="square" lIns="68580" tIns="34290" rIns="68580" bIns="34290" rtlCol="0">
            <a:spAutoFit/>
          </a:bodyPr>
          <a:lstStyle/>
          <a:p>
            <a:pPr algn="dist"/>
            <a:r>
              <a:rPr kumimoji="1" lang="en-US" altLang="zh-CN" sz="800" dirty="0">
                <a:solidFill>
                  <a:schemeClr val="bg1">
                    <a:lumMod val="75000"/>
                  </a:schemeClr>
                </a:solidFill>
              </a:rPr>
              <a:t>JINDU JIAOYU ZHISHI XUANCHUAN POWERPOINT TAMPLATE</a:t>
            </a:r>
            <a:endParaRPr kumimoji="1" lang="zh-CN" altLang="en-US" sz="800" dirty="0">
              <a:solidFill>
                <a:schemeClr val="bg1">
                  <a:lumMod val="75000"/>
                </a:schemeClr>
              </a:solidFill>
            </a:endParaRPr>
          </a:p>
        </p:txBody>
      </p:sp>
      <p:sp>
        <p:nvSpPr>
          <p:cNvPr id="13" name="文本框 7"/>
          <p:cNvSpPr txBox="1"/>
          <p:nvPr/>
        </p:nvSpPr>
        <p:spPr>
          <a:xfrm>
            <a:off x="1618263" y="3420319"/>
            <a:ext cx="6386685" cy="769441"/>
          </a:xfrm>
          <a:prstGeom prst="rect">
            <a:avLst/>
          </a:prstGeom>
          <a:noFill/>
        </p:spPr>
        <p:txBody>
          <a:bodyPr wrap="none" rtlCol="0">
            <a:spAutoFit/>
          </a:bodyPr>
          <a:lstStyle/>
          <a:p>
            <a:r>
              <a:rPr lang="zh-CN" altLang="en-US" sz="4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感谢您的观看 </a:t>
            </a:r>
            <a:r>
              <a:rPr lang="en-US" altLang="zh-CN" sz="4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THANKS!</a:t>
            </a:r>
            <a:endParaRPr lang="zh-CN" altLang="en-US" sz="4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 xmlns:p14="http://schemas.microsoft.com/office/powerpoint/2010/main" val="138297290"/>
      </p:ext>
    </p:extLst>
  </p:cSld>
  <p:clrMapOvr>
    <a:masterClrMapping/>
  </p:clrMapOvr>
  <mc:AlternateContent xmlns:mc="http://schemas.openxmlformats.org/markup-compatibility/2006">
    <mc:Choice xmlns="" xmlns:p14="http://schemas.microsoft.com/office/powerpoint/2010/main" Requires="p14">
      <p:transition spd="slow" p14:dur="2500" advTm="2000">
        <p:checker/>
      </p:transition>
    </mc:Choice>
    <mc:Fallback>
      <p:transition spd="slow" advTm="2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par>
                          <p:cTn id="12" fill="hold">
                            <p:stCondLst>
                              <p:cond delay="1000"/>
                            </p:stCondLst>
                            <p:childTnLst>
                              <p:par>
                                <p:cTn id="13" presetID="56" presetClass="entr" presetSubtype="0" fill="hold" grpId="0" nodeType="after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by="(-#ppt_w*2)" calcmode="lin" valueType="num">
                                      <p:cBhvr rctx="PPT">
                                        <p:cTn id="15" dur="500" autoRev="1" fill="hold">
                                          <p:stCondLst>
                                            <p:cond delay="0"/>
                                          </p:stCondLst>
                                        </p:cTn>
                                        <p:tgtEl>
                                          <p:spTgt spid="5"/>
                                        </p:tgtEl>
                                        <p:attrNameLst>
                                          <p:attrName>ppt_w</p:attrName>
                                        </p:attrNameLst>
                                      </p:cBhvr>
                                    </p:anim>
                                    <p:anim by="(#ppt_w*0.50)" calcmode="lin" valueType="num">
                                      <p:cBhvr>
                                        <p:cTn id="16" dur="500" decel="50000" autoRev="1" fill="hold">
                                          <p:stCondLst>
                                            <p:cond delay="0"/>
                                          </p:stCondLst>
                                        </p:cTn>
                                        <p:tgtEl>
                                          <p:spTgt spid="5"/>
                                        </p:tgtEl>
                                        <p:attrNameLst>
                                          <p:attrName>ppt_x</p:attrName>
                                        </p:attrNameLst>
                                      </p:cBhvr>
                                    </p:anim>
                                    <p:anim from="(-#ppt_h/2)" to="(#ppt_y)" calcmode="lin" valueType="num">
                                      <p:cBhvr>
                                        <p:cTn id="17" dur="1000" fill="hold">
                                          <p:stCondLst>
                                            <p:cond delay="0"/>
                                          </p:stCondLst>
                                        </p:cTn>
                                        <p:tgtEl>
                                          <p:spTgt spid="5"/>
                                        </p:tgtEl>
                                        <p:attrNameLst>
                                          <p:attrName>ppt_y</p:attrName>
                                        </p:attrNameLst>
                                      </p:cBhvr>
                                    </p:anim>
                                    <p:animRot by="21600000">
                                      <p:cBhvr>
                                        <p:cTn id="18" dur="1000" fill="hold">
                                          <p:stCondLst>
                                            <p:cond delay="0"/>
                                          </p:stCondLst>
                                        </p:cTn>
                                        <p:tgtEl>
                                          <p:spTgt spid="5"/>
                                        </p:tgtEl>
                                        <p:attrNameLst>
                                          <p:attrName>r</p:attrName>
                                        </p:attrNameLst>
                                      </p:cBhvr>
                                    </p:animRot>
                                  </p:childTnLst>
                                </p:cTn>
                              </p:par>
                            </p:childTnLst>
                          </p:cTn>
                        </p:par>
                        <p:par>
                          <p:cTn id="19" fill="hold">
                            <p:stCondLst>
                              <p:cond delay="27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6"/>
                                        </p:tgtEl>
                                        <p:attrNameLst>
                                          <p:attrName>ppt_y</p:attrName>
                                        </p:attrNameLst>
                                      </p:cBhvr>
                                      <p:tavLst>
                                        <p:tav tm="0">
                                          <p:val>
                                            <p:strVal val="#ppt_y"/>
                                          </p:val>
                                        </p:tav>
                                        <p:tav tm="100000">
                                          <p:val>
                                            <p:strVal val="#ppt_y"/>
                                          </p:val>
                                        </p:tav>
                                      </p:tavLst>
                                    </p:anim>
                                    <p:anim calcmode="lin" valueType="num">
                                      <p:cBhvr>
                                        <p:cTn id="2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6"/>
                                        </p:tgtEl>
                                      </p:cBhvr>
                                    </p:animEffect>
                                  </p:childTnLst>
                                </p:cTn>
                              </p:par>
                            </p:childTnLst>
                          </p:cTn>
                        </p:par>
                        <p:par>
                          <p:cTn id="27" fill="hold">
                            <p:stCondLst>
                              <p:cond delay="47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7"/>
                                        </p:tgtEl>
                                        <p:attrNameLst>
                                          <p:attrName>ppt_y</p:attrName>
                                        </p:attrNameLst>
                                      </p:cBhvr>
                                      <p:tavLst>
                                        <p:tav tm="0">
                                          <p:val>
                                            <p:strVal val="#ppt_y"/>
                                          </p:val>
                                        </p:tav>
                                        <p:tav tm="100000">
                                          <p:val>
                                            <p:strVal val="#ppt_y"/>
                                          </p:val>
                                        </p:tav>
                                      </p:tavLst>
                                    </p:anim>
                                    <p:anim calcmode="lin" valueType="num">
                                      <p:cBhvr>
                                        <p:cTn id="32"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par>
                          <p:cTn id="38" fill="hold">
                            <p:stCondLst>
                              <p:cond delay="8200"/>
                            </p:stCondLst>
                            <p:childTnLst>
                              <p:par>
                                <p:cTn id="39" presetID="42" presetClass="entr" presetSubtype="0" fill="hold" nodeType="after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1000"/>
                                        <p:tgtEl>
                                          <p:spTgt spid="13">
                                            <p:txEl>
                                              <p:pRg st="0" end="0"/>
                                            </p:txEl>
                                          </p:spTgt>
                                        </p:tgtEl>
                                      </p:cBhvr>
                                    </p:animEffect>
                                    <p:anim calcmode="lin" valueType="num">
                                      <p:cBhvr>
                                        <p:cTn id="42"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p:cNvSpPr txBox="1">
            <a:spLocks noChangeArrowheads="1"/>
          </p:cNvSpPr>
          <p:nvPr/>
        </p:nvSpPr>
        <p:spPr bwMode="auto">
          <a:xfrm>
            <a:off x="695746" y="823467"/>
            <a:ext cx="4166907" cy="2342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p>
            <a:pPr>
              <a:lnSpc>
                <a:spcPct val="150000"/>
              </a:lnSpc>
            </a:pPr>
            <a:r>
              <a:rPr lang="zh-CN" altLang="en-US" dirty="0">
                <a:solidFill>
                  <a:srgbClr val="D50001"/>
                </a:solidFill>
                <a:latin typeface="微软雅黑" charset="-122"/>
                <a:ea typeface="微软雅黑" charset="-122"/>
              </a:rPr>
              <a:t>毒品</a:t>
            </a:r>
            <a:r>
              <a:rPr lang="zh-CN" altLang="en-US" sz="1100" dirty="0">
                <a:solidFill>
                  <a:schemeClr val="bg1"/>
                </a:solidFill>
                <a:latin typeface="微软雅黑" charset="-122"/>
                <a:ea typeface="微软雅黑" charset="-122"/>
              </a:rPr>
              <a:t>，既可以从广义上泛指可以对人体造成伤害的化学物质（特别是一些剧毒药物如</a:t>
            </a:r>
            <a:r>
              <a:rPr lang="en-US" altLang="zh-CN" sz="1100" dirty="0">
                <a:solidFill>
                  <a:schemeClr val="bg1"/>
                </a:solidFill>
                <a:latin typeface="微软雅黑" charset="-122"/>
                <a:ea typeface="微软雅黑" charset="-122"/>
              </a:rPr>
              <a:t>KCN</a:t>
            </a:r>
            <a:r>
              <a:rPr lang="zh-CN" altLang="en-US" sz="1100" dirty="0">
                <a:solidFill>
                  <a:schemeClr val="bg1"/>
                </a:solidFill>
                <a:latin typeface="微软雅黑" charset="-122"/>
                <a:ea typeface="微软雅黑" charset="-122"/>
              </a:rPr>
              <a:t>），在日常生活中也可以特指被人类当做嗜好品所滥用的功能性药物，多为精神药品或麻醉药品。因滥用这类药品会害身心健康之，所以中文称之为毒品。通常使用毒品只是为了产生身体或心理上的娱乐目的，而非用来作生理或心理治疗之用，因此西方称之为娱乐性药物。毒品通常具有成瘾性，随着使用时间的推移，身体对于药物的剂量需求也会不断提高。人在吸食毒品之后除了产生幻觉及可能会造成行为异常外，过量摄入毒品将造成死亡。各国对使用毒品均制定相关法律进行严格管制。</a:t>
            </a:r>
          </a:p>
        </p:txBody>
      </p:sp>
      <p:pic>
        <p:nvPicPr>
          <p:cNvPr id="16" name="图片 15"/>
          <p:cNvPicPr>
            <a:picLocks noChangeAspect="1"/>
          </p:cNvPicPr>
          <p:nvPr/>
        </p:nvPicPr>
        <p:blipFill rotWithShape="1">
          <a:blip r:embed="rId2" cstate="print">
            <a:extLst>
              <a:ext uri="{28A0092B-C50C-407E-A947-70E740481C1C}">
                <a14:useLocalDpi xmlns="" xmlns:a14="http://schemas.microsoft.com/office/drawing/2010/main" val="0"/>
              </a:ext>
            </a:extLst>
          </a:blip>
          <a:srcRect l="16458" r="16458"/>
          <a:stretch/>
        </p:blipFill>
        <p:spPr>
          <a:xfrm>
            <a:off x="4148173" y="3282841"/>
            <a:ext cx="1517759" cy="1517759"/>
          </a:xfrm>
          <a:prstGeom prst="ellipse">
            <a:avLst/>
          </a:prstGeom>
          <a:ln>
            <a:solidFill>
              <a:schemeClr val="bg1"/>
            </a:solidFill>
          </a:ln>
        </p:spPr>
      </p:pic>
      <p:pic>
        <p:nvPicPr>
          <p:cNvPr id="17" name="图片 16"/>
          <p:cNvPicPr>
            <a:picLocks noChangeAspect="1"/>
          </p:cNvPicPr>
          <p:nvPr/>
        </p:nvPicPr>
        <p:blipFill rotWithShape="1">
          <a:blip r:embed="rId3" cstate="print">
            <a:extLst>
              <a:ext uri="{28A0092B-C50C-407E-A947-70E740481C1C}">
                <a14:useLocalDpi xmlns="" xmlns:a14="http://schemas.microsoft.com/office/drawing/2010/main" val="0"/>
              </a:ext>
            </a:extLst>
          </a:blip>
          <a:srcRect l="16892" r="16892"/>
          <a:stretch/>
        </p:blipFill>
        <p:spPr>
          <a:xfrm>
            <a:off x="4862653" y="2534911"/>
            <a:ext cx="1834623" cy="1834623"/>
          </a:xfrm>
          <a:prstGeom prst="ellipse">
            <a:avLst/>
          </a:prstGeom>
          <a:ln>
            <a:solidFill>
              <a:schemeClr val="bg1"/>
            </a:solidFill>
          </a:ln>
        </p:spPr>
      </p:pic>
      <p:pic>
        <p:nvPicPr>
          <p:cNvPr id="18" name="图片 17"/>
          <p:cNvPicPr>
            <a:picLocks noChangeAspect="1"/>
          </p:cNvPicPr>
          <p:nvPr/>
        </p:nvPicPr>
        <p:blipFill rotWithShape="1">
          <a:blip r:embed="rId4" cstate="print">
            <a:extLst>
              <a:ext uri="{28A0092B-C50C-407E-A947-70E740481C1C}">
                <a14:useLocalDpi xmlns="" xmlns:a14="http://schemas.microsoft.com/office/drawing/2010/main" val="0"/>
              </a:ext>
            </a:extLst>
          </a:blip>
          <a:srcRect l="12500" r="12500"/>
          <a:stretch/>
        </p:blipFill>
        <p:spPr>
          <a:xfrm>
            <a:off x="6231763" y="2666343"/>
            <a:ext cx="1627390" cy="1627390"/>
          </a:xfrm>
          <a:prstGeom prst="ellipse">
            <a:avLst/>
          </a:prstGeom>
          <a:ln>
            <a:solidFill>
              <a:schemeClr val="bg1"/>
            </a:solidFill>
          </a:ln>
        </p:spPr>
      </p:pic>
      <p:pic>
        <p:nvPicPr>
          <p:cNvPr id="19" name="图片 18"/>
          <p:cNvPicPr>
            <a:picLocks noChangeAspect="1"/>
          </p:cNvPicPr>
          <p:nvPr/>
        </p:nvPicPr>
        <p:blipFill rotWithShape="1">
          <a:blip r:embed="rId5" cstate="print">
            <a:extLst>
              <a:ext uri="{28A0092B-C50C-407E-A947-70E740481C1C}">
                <a14:useLocalDpi xmlns="" xmlns:a14="http://schemas.microsoft.com/office/drawing/2010/main" val="0"/>
              </a:ext>
            </a:extLst>
          </a:blip>
          <a:srcRect l="6897" r="6897"/>
          <a:stretch/>
        </p:blipFill>
        <p:spPr>
          <a:xfrm>
            <a:off x="7391061" y="3416072"/>
            <a:ext cx="1380403" cy="1380403"/>
          </a:xfrm>
          <a:prstGeom prst="ellipse">
            <a:avLst/>
          </a:prstGeom>
          <a:ln>
            <a:solidFill>
              <a:schemeClr val="bg1"/>
            </a:solidFill>
          </a:ln>
        </p:spPr>
      </p:pic>
      <p:sp>
        <p:nvSpPr>
          <p:cNvPr id="20" name="文本框 9"/>
          <p:cNvSpPr txBox="1"/>
          <p:nvPr/>
        </p:nvSpPr>
        <p:spPr>
          <a:xfrm>
            <a:off x="2326900" y="0"/>
            <a:ext cx="3486150" cy="830997"/>
          </a:xfrm>
          <a:prstGeom prst="rect">
            <a:avLst/>
          </a:prstGeom>
          <a:noFill/>
        </p:spPr>
        <p:txBody>
          <a:bodyPr wrap="square" lIns="68580" tIns="34290" rIns="68580" bIns="34290" rtlCol="0">
            <a:spAutoFit/>
          </a:bodyPr>
          <a:lstStyle/>
          <a:p>
            <a:pPr>
              <a:defRPr/>
            </a:pPr>
            <a:r>
              <a:rPr lang="zh-CN" altLang="en-US" sz="5000" kern="0" dirty="0">
                <a:solidFill>
                  <a:schemeClr val="bg1"/>
                </a:solidFill>
                <a:latin typeface="方正粗谭黑简体" panose="02000000000000000000" pitchFamily="2" charset="-122"/>
                <a:ea typeface="方正粗谭黑简体" panose="02000000000000000000" pitchFamily="2" charset="-122"/>
              </a:rPr>
              <a:t>什么是毒品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Scale>
                                      <p:cBhvr>
                                        <p:cTn id="13"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8"/>
                                        </p:tgtEl>
                                        <p:attrNameLst>
                                          <p:attrName>ppt_x</p:attrName>
                                          <p:attrName>ppt_y</p:attrName>
                                        </p:attrNameLst>
                                      </p:cBhvr>
                                    </p:animMotion>
                                    <p:animEffect transition="in" filter="fade">
                                      <p:cBhvr>
                                        <p:cTn id="15" dur="1000"/>
                                        <p:tgtEl>
                                          <p:spTgt spid="18"/>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Scale>
                                      <p:cBhvr>
                                        <p:cTn id="19"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7"/>
                                        </p:tgtEl>
                                        <p:attrNameLst>
                                          <p:attrName>ppt_x</p:attrName>
                                          <p:attrName>ppt_y</p:attrName>
                                        </p:attrNameLst>
                                      </p:cBhvr>
                                    </p:animMotion>
                                    <p:animEffect transition="in" filter="fade">
                                      <p:cBhvr>
                                        <p:cTn id="21" dur="1000"/>
                                        <p:tgtEl>
                                          <p:spTgt spid="17"/>
                                        </p:tgtEl>
                                      </p:cBhvr>
                                    </p:animEffect>
                                  </p:childTnLst>
                                </p:cTn>
                              </p:par>
                            </p:childTnLst>
                          </p:cTn>
                        </p:par>
                        <p:par>
                          <p:cTn id="22" fill="hold">
                            <p:stCondLst>
                              <p:cond delay="3000"/>
                            </p:stCondLst>
                            <p:childTnLst>
                              <p:par>
                                <p:cTn id="23" presetID="5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Scale>
                                      <p:cBhvr>
                                        <p:cTn id="25"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6"/>
                                        </p:tgtEl>
                                        <p:attrNameLst>
                                          <p:attrName>ppt_x</p:attrName>
                                          <p:attrName>ppt_y</p:attrName>
                                        </p:attrNameLst>
                                      </p:cBhvr>
                                    </p:animMotion>
                                    <p:animEffect transition="in" filter="fade">
                                      <p:cBhvr>
                                        <p:cTn id="27" dur="1000"/>
                                        <p:tgtEl>
                                          <p:spTgt spid="16"/>
                                        </p:tgtEl>
                                      </p:cBhvr>
                                    </p:animEffect>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10" presetClass="entr" presetSubtype="0"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406949" y="3100116"/>
            <a:ext cx="8370503" cy="923330"/>
          </a:xfrm>
          <a:prstGeom prst="rect">
            <a:avLst/>
          </a:prstGeom>
        </p:spPr>
        <p:txBody>
          <a:bodyPr wrap="square" lIns="0" tIns="0" rIns="0" bIns="0" anchor="ctr">
            <a:spAutoFit/>
          </a:bodyPr>
          <a:lstStyle/>
          <a:p>
            <a:pPr>
              <a:lnSpc>
                <a:spcPct val="200000"/>
              </a:lnSpc>
            </a:pPr>
            <a:r>
              <a:rPr lang="zh-CN" altLang="en-US" sz="1200" b="1" dirty="0">
                <a:solidFill>
                  <a:srgbClr val="FF0000"/>
                </a:solidFill>
                <a:latin typeface="微软雅黑" charset="-122"/>
                <a:ea typeface="微软雅黑" charset="-122"/>
              </a:rPr>
              <a:t>毒品</a:t>
            </a:r>
            <a:r>
              <a:rPr lang="zh-CN" altLang="en-US" sz="1200" b="1" dirty="0">
                <a:solidFill>
                  <a:schemeClr val="bg1"/>
                </a:solidFill>
                <a:latin typeface="微软雅黑" charset="-122"/>
                <a:ea typeface="微软雅黑" charset="-122"/>
              </a:rPr>
              <a:t>是指鸦片、海洛因、吗啡、大麻、可卡因以及国务院规定管制的其他能够使人形成严重依赖性</a:t>
            </a:r>
            <a:r>
              <a:rPr lang="zh-CN" altLang="en-US" sz="1200" b="1" dirty="0" smtClean="0">
                <a:solidFill>
                  <a:schemeClr val="bg1"/>
                </a:solidFill>
                <a:latin typeface="微软雅黑" charset="-122"/>
                <a:ea typeface="微软雅黑" charset="-122"/>
              </a:rPr>
              <a:t>的麻醉品</a:t>
            </a:r>
            <a:r>
              <a:rPr lang="zh-CN" altLang="en-US" sz="1200" b="1" dirty="0">
                <a:solidFill>
                  <a:schemeClr val="bg1"/>
                </a:solidFill>
                <a:latin typeface="微软雅黑" charset="-122"/>
                <a:ea typeface="微软雅黑" charset="-122"/>
              </a:rPr>
              <a:t>和精神药品。目前，我国吸毒者常用的毒品是：</a:t>
            </a:r>
            <a:r>
              <a:rPr lang="zh-CN" altLang="en-US" sz="1800" b="1" dirty="0">
                <a:solidFill>
                  <a:schemeClr val="bg1"/>
                </a:solidFill>
                <a:latin typeface="微软雅黑" charset="-122"/>
                <a:ea typeface="微软雅黑" charset="-122"/>
              </a:rPr>
              <a:t>海洛因、鸦片、大麻、冰毒、摇头丸</a:t>
            </a:r>
            <a:r>
              <a:rPr lang="zh-CN" altLang="en-US" sz="1200" b="1" dirty="0">
                <a:solidFill>
                  <a:schemeClr val="bg1"/>
                </a:solidFill>
                <a:latin typeface="微软雅黑" charset="-122"/>
                <a:ea typeface="微软雅黑" charset="-122"/>
              </a:rPr>
              <a:t>等。</a:t>
            </a:r>
          </a:p>
        </p:txBody>
      </p:sp>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68521" y="697625"/>
            <a:ext cx="2944211" cy="1962807"/>
          </a:xfrm>
          <a:prstGeom prst="rect">
            <a:avLst/>
          </a:prstGeom>
        </p:spPr>
      </p:pic>
      <p:pic>
        <p:nvPicPr>
          <p:cNvPr id="4" name="图片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428015" y="697625"/>
            <a:ext cx="2617076" cy="1962807"/>
          </a:xfrm>
          <a:prstGeom prst="rect">
            <a:avLst/>
          </a:prstGeom>
        </p:spPr>
      </p:pic>
      <p:pic>
        <p:nvPicPr>
          <p:cNvPr id="5" name="图片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160375" y="697625"/>
            <a:ext cx="2617077" cy="1962808"/>
          </a:xfrm>
          <a:prstGeom prst="rect">
            <a:avLst/>
          </a:prstGeom>
        </p:spPr>
      </p:pic>
      <p:sp>
        <p:nvSpPr>
          <p:cNvPr id="6" name="TextBox 5"/>
          <p:cNvSpPr txBox="1"/>
          <p:nvPr/>
        </p:nvSpPr>
        <p:spPr>
          <a:xfrm>
            <a:off x="0" y="2714625"/>
            <a:ext cx="2371725" cy="461665"/>
          </a:xfrm>
          <a:prstGeom prst="rect">
            <a:avLst/>
          </a:prstGeom>
          <a:noFill/>
        </p:spPr>
        <p:txBody>
          <a:bodyPr wrap="square" rtlCol="0">
            <a:spAutoFit/>
          </a:bodyPr>
          <a:lstStyle/>
          <a:p>
            <a:r>
              <a:rPr lang="zh-CN" altLang="en-US" sz="2400" dirty="0" smtClean="0">
                <a:solidFill>
                  <a:schemeClr val="bg1"/>
                </a:solidFill>
              </a:rPr>
              <a:t>刑法规定：</a:t>
            </a:r>
            <a:endParaRPr lang="zh-CN" altLang="en-US"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par>
                          <p:cTn id="16" fill="hold">
                            <p:stCondLst>
                              <p:cond delay="1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28"/>
          <p:cNvGrpSpPr/>
          <p:nvPr/>
        </p:nvGrpSpPr>
        <p:grpSpPr>
          <a:xfrm>
            <a:off x="3468414" y="435129"/>
            <a:ext cx="2207172" cy="489319"/>
            <a:chOff x="3468414" y="435129"/>
            <a:chExt cx="2207172" cy="489319"/>
          </a:xfrm>
        </p:grpSpPr>
        <p:sp>
          <p:nvSpPr>
            <p:cNvPr id="2" name="标题 1"/>
            <p:cNvSpPr txBox="1">
              <a:spLocks/>
            </p:cNvSpPr>
            <p:nvPr/>
          </p:nvSpPr>
          <p:spPr>
            <a:xfrm>
              <a:off x="3468414" y="481038"/>
              <a:ext cx="2207172" cy="369332"/>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400" b="1" dirty="0">
                  <a:solidFill>
                    <a:schemeClr val="bg1"/>
                  </a:solidFill>
                  <a:latin typeface="微软雅黑" pitchFamily="34" charset="-122"/>
                  <a:ea typeface="微软雅黑" pitchFamily="34" charset="-122"/>
                </a:rPr>
                <a:t>传统毒品种类</a:t>
              </a:r>
            </a:p>
          </p:txBody>
        </p:sp>
        <p:sp>
          <p:nvSpPr>
            <p:cNvPr id="11" name="矩形 10"/>
            <p:cNvSpPr/>
            <p:nvPr/>
          </p:nvSpPr>
          <p:spPr>
            <a:xfrm>
              <a:off x="3618619" y="435129"/>
              <a:ext cx="1907974" cy="4893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grpSp>
      <p:pic>
        <p:nvPicPr>
          <p:cNvPr id="9" name="图片 8"/>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90585" y="1899753"/>
            <a:ext cx="1008000" cy="1008000"/>
          </a:xfrm>
          <a:prstGeom prst="rect">
            <a:avLst/>
          </a:prstGeom>
        </p:spPr>
      </p:pic>
      <p:sp>
        <p:nvSpPr>
          <p:cNvPr id="12" name="标题 1"/>
          <p:cNvSpPr txBox="1">
            <a:spLocks/>
          </p:cNvSpPr>
          <p:nvPr/>
        </p:nvSpPr>
        <p:spPr>
          <a:xfrm>
            <a:off x="803601" y="3019532"/>
            <a:ext cx="781969" cy="184666"/>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200" b="1" dirty="0">
                <a:solidFill>
                  <a:schemeClr val="bg1"/>
                </a:solidFill>
                <a:latin typeface="微软雅黑" pitchFamily="34" charset="-122"/>
                <a:ea typeface="微软雅黑" pitchFamily="34" charset="-122"/>
              </a:rPr>
              <a:t>鸦片</a:t>
            </a:r>
          </a:p>
        </p:txBody>
      </p:sp>
      <p:grpSp>
        <p:nvGrpSpPr>
          <p:cNvPr id="13" name="组合 22"/>
          <p:cNvGrpSpPr/>
          <p:nvPr/>
        </p:nvGrpSpPr>
        <p:grpSpPr>
          <a:xfrm>
            <a:off x="1816390" y="1899753"/>
            <a:ext cx="1008000" cy="1304445"/>
            <a:chOff x="1816390" y="1861915"/>
            <a:chExt cx="1008000" cy="1304445"/>
          </a:xfrm>
        </p:grpSpPr>
        <p:pic>
          <p:nvPicPr>
            <p:cNvPr id="8" name="图片 7"/>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816390" y="1861915"/>
              <a:ext cx="1008000" cy="1008000"/>
            </a:xfrm>
            <a:prstGeom prst="rect">
              <a:avLst/>
            </a:prstGeom>
          </p:spPr>
        </p:pic>
        <p:sp>
          <p:nvSpPr>
            <p:cNvPr id="14" name="标题 1"/>
            <p:cNvSpPr txBox="1">
              <a:spLocks/>
            </p:cNvSpPr>
            <p:nvPr/>
          </p:nvSpPr>
          <p:spPr>
            <a:xfrm>
              <a:off x="1929406" y="2981694"/>
              <a:ext cx="781969" cy="184666"/>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200" b="1" dirty="0">
                  <a:solidFill>
                    <a:schemeClr val="bg1"/>
                  </a:solidFill>
                  <a:latin typeface="微软雅黑" pitchFamily="34" charset="-122"/>
                  <a:ea typeface="微软雅黑" pitchFamily="34" charset="-122"/>
                </a:rPr>
                <a:t>吗啡</a:t>
              </a:r>
            </a:p>
          </p:txBody>
        </p:sp>
      </p:grpSp>
      <p:grpSp>
        <p:nvGrpSpPr>
          <p:cNvPr id="15" name="组合 23"/>
          <p:cNvGrpSpPr/>
          <p:nvPr/>
        </p:nvGrpSpPr>
        <p:grpSpPr>
          <a:xfrm>
            <a:off x="2942195" y="1899753"/>
            <a:ext cx="1008000" cy="1304445"/>
            <a:chOff x="2942195" y="1861915"/>
            <a:chExt cx="1008000" cy="1304445"/>
          </a:xfrm>
        </p:grpSpPr>
        <p:pic>
          <p:nvPicPr>
            <p:cNvPr id="3" name="图片 2"/>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942195" y="1861915"/>
              <a:ext cx="1008000" cy="1008000"/>
            </a:xfrm>
            <a:prstGeom prst="rect">
              <a:avLst/>
            </a:prstGeom>
          </p:spPr>
        </p:pic>
        <p:sp>
          <p:nvSpPr>
            <p:cNvPr id="17" name="标题 1"/>
            <p:cNvSpPr txBox="1">
              <a:spLocks/>
            </p:cNvSpPr>
            <p:nvPr/>
          </p:nvSpPr>
          <p:spPr>
            <a:xfrm>
              <a:off x="3055211" y="2981694"/>
              <a:ext cx="781969" cy="184666"/>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200" b="1" dirty="0">
                  <a:solidFill>
                    <a:schemeClr val="bg1"/>
                  </a:solidFill>
                  <a:latin typeface="微软雅黑" pitchFamily="34" charset="-122"/>
                  <a:ea typeface="微软雅黑" pitchFamily="34" charset="-122"/>
                </a:rPr>
                <a:t>大麻</a:t>
              </a:r>
            </a:p>
          </p:txBody>
        </p:sp>
      </p:grpSp>
      <p:grpSp>
        <p:nvGrpSpPr>
          <p:cNvPr id="16" name="组合 24"/>
          <p:cNvGrpSpPr/>
          <p:nvPr/>
        </p:nvGrpSpPr>
        <p:grpSpPr>
          <a:xfrm>
            <a:off x="4068000" y="1899753"/>
            <a:ext cx="1008000" cy="1304445"/>
            <a:chOff x="4068000" y="1861915"/>
            <a:chExt cx="1008000" cy="1304445"/>
          </a:xfrm>
        </p:grpSpPr>
        <p:pic>
          <p:nvPicPr>
            <p:cNvPr id="5" name="图片 4"/>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4068000" y="1861915"/>
              <a:ext cx="1008000" cy="1008000"/>
            </a:xfrm>
            <a:prstGeom prst="rect">
              <a:avLst/>
            </a:prstGeom>
          </p:spPr>
        </p:pic>
        <p:sp>
          <p:nvSpPr>
            <p:cNvPr id="18" name="标题 1"/>
            <p:cNvSpPr txBox="1">
              <a:spLocks/>
            </p:cNvSpPr>
            <p:nvPr/>
          </p:nvSpPr>
          <p:spPr>
            <a:xfrm>
              <a:off x="4181016" y="2981694"/>
              <a:ext cx="781969" cy="184666"/>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200" b="1" dirty="0">
                  <a:solidFill>
                    <a:schemeClr val="bg1"/>
                  </a:solidFill>
                  <a:latin typeface="微软雅黑" pitchFamily="34" charset="-122"/>
                  <a:ea typeface="微软雅黑" pitchFamily="34" charset="-122"/>
                </a:rPr>
                <a:t>古柯</a:t>
              </a:r>
            </a:p>
          </p:txBody>
        </p:sp>
      </p:grpSp>
      <p:grpSp>
        <p:nvGrpSpPr>
          <p:cNvPr id="22" name="组合 25"/>
          <p:cNvGrpSpPr/>
          <p:nvPr/>
        </p:nvGrpSpPr>
        <p:grpSpPr>
          <a:xfrm>
            <a:off x="5193805" y="1899753"/>
            <a:ext cx="1008000" cy="1304445"/>
            <a:chOff x="5193805" y="1861915"/>
            <a:chExt cx="1008000" cy="1304445"/>
          </a:xfrm>
        </p:grpSpPr>
        <p:pic>
          <p:nvPicPr>
            <p:cNvPr id="4" name="图片 3"/>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5193805" y="1861915"/>
              <a:ext cx="1008000" cy="1008000"/>
            </a:xfrm>
            <a:prstGeom prst="rect">
              <a:avLst/>
            </a:prstGeom>
          </p:spPr>
        </p:pic>
        <p:sp>
          <p:nvSpPr>
            <p:cNvPr id="19" name="标题 1"/>
            <p:cNvSpPr txBox="1">
              <a:spLocks/>
            </p:cNvSpPr>
            <p:nvPr/>
          </p:nvSpPr>
          <p:spPr>
            <a:xfrm>
              <a:off x="5306821" y="2981694"/>
              <a:ext cx="781969" cy="184666"/>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200" b="1" dirty="0">
                  <a:solidFill>
                    <a:schemeClr val="bg1"/>
                  </a:solidFill>
                  <a:latin typeface="微软雅黑" pitchFamily="34" charset="-122"/>
                  <a:ea typeface="微软雅黑" pitchFamily="34" charset="-122"/>
                </a:rPr>
                <a:t>杜冷丁</a:t>
              </a:r>
            </a:p>
          </p:txBody>
        </p:sp>
      </p:grpSp>
      <p:grpSp>
        <p:nvGrpSpPr>
          <p:cNvPr id="23" name="组合 26"/>
          <p:cNvGrpSpPr/>
          <p:nvPr/>
        </p:nvGrpSpPr>
        <p:grpSpPr>
          <a:xfrm>
            <a:off x="6319610" y="1899753"/>
            <a:ext cx="1008000" cy="1304445"/>
            <a:chOff x="6319610" y="1861915"/>
            <a:chExt cx="1008000" cy="1304445"/>
          </a:xfrm>
        </p:grpSpPr>
        <p:pic>
          <p:nvPicPr>
            <p:cNvPr id="6" name="图片 5"/>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6319610" y="1861915"/>
              <a:ext cx="1008000" cy="1008000"/>
            </a:xfrm>
            <a:prstGeom prst="rect">
              <a:avLst/>
            </a:prstGeom>
          </p:spPr>
        </p:pic>
        <p:sp>
          <p:nvSpPr>
            <p:cNvPr id="20" name="标题 1"/>
            <p:cNvSpPr txBox="1">
              <a:spLocks/>
            </p:cNvSpPr>
            <p:nvPr/>
          </p:nvSpPr>
          <p:spPr>
            <a:xfrm>
              <a:off x="6432626" y="2981694"/>
              <a:ext cx="781969" cy="184666"/>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200" b="1" dirty="0">
                  <a:solidFill>
                    <a:schemeClr val="bg1"/>
                  </a:solidFill>
                  <a:latin typeface="微软雅黑" pitchFamily="34" charset="-122"/>
                  <a:ea typeface="微软雅黑" pitchFamily="34" charset="-122"/>
                </a:rPr>
                <a:t>海洛因</a:t>
              </a:r>
            </a:p>
          </p:txBody>
        </p:sp>
      </p:grpSp>
      <p:grpSp>
        <p:nvGrpSpPr>
          <p:cNvPr id="24" name="组合 27"/>
          <p:cNvGrpSpPr/>
          <p:nvPr/>
        </p:nvGrpSpPr>
        <p:grpSpPr>
          <a:xfrm>
            <a:off x="7445416" y="1899753"/>
            <a:ext cx="1008000" cy="1304445"/>
            <a:chOff x="7445416" y="1861915"/>
            <a:chExt cx="1008000" cy="1304445"/>
          </a:xfrm>
        </p:grpSpPr>
        <p:pic>
          <p:nvPicPr>
            <p:cNvPr id="7" name="图片 6"/>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7445416" y="1861915"/>
              <a:ext cx="1008000" cy="1008000"/>
            </a:xfrm>
            <a:prstGeom prst="rect">
              <a:avLst/>
            </a:prstGeom>
          </p:spPr>
        </p:pic>
        <p:sp>
          <p:nvSpPr>
            <p:cNvPr id="21" name="标题 1"/>
            <p:cNvSpPr txBox="1">
              <a:spLocks/>
            </p:cNvSpPr>
            <p:nvPr/>
          </p:nvSpPr>
          <p:spPr>
            <a:xfrm>
              <a:off x="7558432" y="2981694"/>
              <a:ext cx="781969" cy="184666"/>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200" b="1" dirty="0">
                  <a:solidFill>
                    <a:schemeClr val="bg1"/>
                  </a:solidFill>
                  <a:latin typeface="微软雅黑" pitchFamily="34" charset="-122"/>
                  <a:ea typeface="微软雅黑" pitchFamily="34" charset="-122"/>
                </a:rPr>
                <a:t>可卡因</a:t>
              </a:r>
            </a:p>
          </p:txBody>
        </p:sp>
      </p:grpSp>
      <p:sp>
        <p:nvSpPr>
          <p:cNvPr id="30" name="标题 1"/>
          <p:cNvSpPr txBox="1">
            <a:spLocks/>
          </p:cNvSpPr>
          <p:nvPr/>
        </p:nvSpPr>
        <p:spPr>
          <a:xfrm>
            <a:off x="1715289" y="3451201"/>
            <a:ext cx="5713423" cy="244362"/>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50000"/>
              </a:lnSpc>
            </a:pPr>
            <a:r>
              <a:rPr lang="zh-CN" altLang="en-US" sz="1200" b="1" dirty="0">
                <a:solidFill>
                  <a:schemeClr val="bg1"/>
                </a:solidFill>
                <a:latin typeface="微软雅黑" pitchFamily="34" charset="-122"/>
                <a:ea typeface="微软雅黑" pitchFamily="34" charset="-122"/>
              </a:rPr>
              <a:t>传统毒品还有可待因、那可汀、盐酸二氢埃托啡等</a:t>
            </a:r>
          </a:p>
        </p:txBody>
      </p:sp>
    </p:spTree>
    <p:extLst>
      <p:ext uri="{BB962C8B-B14F-4D97-AF65-F5344CB8AC3E}">
        <p14:creationId xmlns="" xmlns:p14="http://schemas.microsoft.com/office/powerpoint/2010/main" val="220318172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advClick="0" advTm="3000">
        <p15:prstTrans prst="crush"/>
      </p:transition>
    </mc:Choice>
    <mc:Fallback>
      <p:transition spd="slow" advClick="0" advTm="3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587495c15d7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5312</Words>
  <Application>Microsoft Office PowerPoint</Application>
  <PresentationFormat>全屏显示(16:9)</PresentationFormat>
  <Paragraphs>323</Paragraphs>
  <Slides>63</Slides>
  <Notes>28</Notes>
  <HiddenSlides>0</HiddenSlides>
  <MMClips>0</MMClips>
  <ScaleCrop>false</ScaleCrop>
  <HeadingPairs>
    <vt:vector size="4" baseType="variant">
      <vt:variant>
        <vt:lpstr>主题</vt:lpstr>
      </vt:variant>
      <vt:variant>
        <vt:i4>1</vt:i4>
      </vt:variant>
      <vt:variant>
        <vt:lpstr>幻灯片标题</vt:lpstr>
      </vt:variant>
      <vt:variant>
        <vt:i4>63</vt:i4>
      </vt:variant>
    </vt:vector>
  </HeadingPairs>
  <TitlesOfParts>
    <vt:vector size="64"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微软用户</cp:lastModifiedBy>
  <cp:revision>106</cp:revision>
  <dcterms:created xsi:type="dcterms:W3CDTF">2016-12-25T02:27:54Z</dcterms:created>
  <dcterms:modified xsi:type="dcterms:W3CDTF">2019-03-21T22:34:08Z</dcterms:modified>
</cp:coreProperties>
</file>