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86" r:id="rId2"/>
    <p:sldId id="348" r:id="rId3"/>
    <p:sldId id="349" r:id="rId4"/>
    <p:sldId id="350" r:id="rId5"/>
    <p:sldId id="285" r:id="rId6"/>
    <p:sldId id="288" r:id="rId7"/>
    <p:sldId id="287"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3" r:id="rId22"/>
    <p:sldId id="358" r:id="rId23"/>
    <p:sldId id="359" r:id="rId24"/>
    <p:sldId id="361" r:id="rId25"/>
    <p:sldId id="362" r:id="rId26"/>
    <p:sldId id="363" r:id="rId27"/>
    <p:sldId id="364" r:id="rId28"/>
    <p:sldId id="317" r:id="rId29"/>
    <p:sldId id="304" r:id="rId30"/>
    <p:sldId id="305" r:id="rId31"/>
    <p:sldId id="314" r:id="rId32"/>
    <p:sldId id="306" r:id="rId33"/>
    <p:sldId id="315" r:id="rId34"/>
    <p:sldId id="319" r:id="rId35"/>
    <p:sldId id="307" r:id="rId36"/>
    <p:sldId id="308" r:id="rId37"/>
    <p:sldId id="326" r:id="rId38"/>
    <p:sldId id="327" r:id="rId39"/>
    <p:sldId id="328" r:id="rId40"/>
    <p:sldId id="330" r:id="rId41"/>
    <p:sldId id="309" r:id="rId42"/>
    <p:sldId id="333" r:id="rId43"/>
    <p:sldId id="310" r:id="rId44"/>
    <p:sldId id="340" r:id="rId45"/>
    <p:sldId id="311" r:id="rId46"/>
    <p:sldId id="341" r:id="rId47"/>
    <p:sldId id="342" r:id="rId48"/>
    <p:sldId id="343" r:id="rId49"/>
    <p:sldId id="344" r:id="rId50"/>
    <p:sldId id="345" r:id="rId51"/>
    <p:sldId id="346" r:id="rId52"/>
    <p:sldId id="312" r:id="rId53"/>
    <p:sldId id="353" r:id="rId54"/>
    <p:sldId id="352" r:id="rId55"/>
    <p:sldId id="354" r:id="rId56"/>
    <p:sldId id="355" r:id="rId57"/>
    <p:sldId id="365" r:id="rId58"/>
  </p:sldIdLst>
  <p:sldSz cx="9144000" cy="5143500" type="screen16x9"/>
  <p:notesSz cx="6858000" cy="9144000"/>
  <p:custDataLst>
    <p:tags r:id="rId60"/>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63B86"/>
    <a:srgbClr val="0475C1"/>
    <a:srgbClr val="A6742D"/>
    <a:srgbClr val="675654"/>
    <a:srgbClr val="413C6F"/>
    <a:srgbClr val="D85507"/>
    <a:srgbClr val="C3171E"/>
    <a:srgbClr val="46014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8" autoAdjust="0"/>
    <p:restoredTop sz="96572" autoAdjust="0"/>
  </p:normalViewPr>
  <p:slideViewPr>
    <p:cSldViewPr snapToGrid="0">
      <p:cViewPr varScale="1">
        <p:scale>
          <a:sx n="114" d="100"/>
          <a:sy n="114" d="100"/>
        </p:scale>
        <p:origin x="-594" y="-10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1" vertOverflow="ellipsis" vert="horz" wrap="square" anchor="ctr" anchorCtr="1"/>
          <a:lstStyle/>
          <a:p>
            <a:pPr>
              <a:defRPr sz="1862" b="1" i="0" u="none" strike="noStrike" kern="1200" spc="0" baseline="0">
                <a:solidFill>
                  <a:schemeClr val="bg1"/>
                </a:solidFill>
                <a:latin typeface="+mn-lt"/>
                <a:ea typeface="+mn-ea"/>
                <a:cs typeface="+mn-cs"/>
              </a:defRPr>
            </a:pPr>
            <a:r>
              <a:rPr lang="zh-CN">
                <a:solidFill>
                  <a:schemeClr val="bg1"/>
                </a:solidFill>
              </a:rPr>
              <a:t>我国艾滋病病毒主要传播途径</a:t>
            </a:r>
          </a:p>
        </c:rich>
      </c:tx>
      <c:layout>
        <c:manualLayout>
          <c:xMode val="edge"/>
          <c:yMode val="edge"/>
          <c:x val="0.29014539050508625"/>
          <c:y val="2.5368637116342171E-2"/>
        </c:manualLayout>
      </c:layout>
      <c:spPr>
        <a:noFill/>
        <a:ln>
          <a:noFill/>
        </a:ln>
        <a:effectLst/>
      </c:spPr>
    </c:title>
    <c:plotArea>
      <c:layout/>
      <c:pieChart>
        <c:varyColors val="1"/>
        <c:ser>
          <c:idx val="0"/>
          <c:order val="0"/>
          <c:tx>
            <c:strRef>
              <c:f>Sheet1!$B$1</c:f>
              <c:strCache>
                <c:ptCount val="1"/>
                <c:pt idx="0">
                  <c:v>销售额</c:v>
                </c:pt>
              </c:strCache>
            </c:strRef>
          </c:tx>
          <c:dPt>
            <c:idx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CC4-4298-AF3A-E7219B9CE29E}"/>
              </c:ext>
            </c:extLst>
          </c:dPt>
          <c:dPt>
            <c:idx val="1"/>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CC4-4298-AF3A-E7219B9CE29E}"/>
              </c:ext>
            </c:extLst>
          </c:dPt>
          <c:dPt>
            <c:idx val="2"/>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5-5CC4-4298-AF3A-E7219B9CE29E}"/>
              </c:ext>
            </c:extLst>
          </c:dPt>
          <c:dPt>
            <c:idx val="3"/>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CC4-4298-AF3A-E7219B9CE29E}"/>
              </c:ext>
            </c:extLst>
          </c:dPt>
          <c:dPt>
            <c:idx val="4"/>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CC4-4298-AF3A-E7219B9CE29E}"/>
              </c:ext>
            </c:extLst>
          </c:dPt>
          <c:dPt>
            <c:idx val="5"/>
            <c:spPr>
              <a:solidFill>
                <a:schemeClr val="accent5">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2A9-4B4E-A3F2-E57BB5E70862}"/>
              </c:ext>
            </c:extLst>
          </c:dPt>
          <c:cat>
            <c:strRef>
              <c:f>Sheet1!$A$2:$A$7</c:f>
              <c:strCache>
                <c:ptCount val="6"/>
                <c:pt idx="0">
                  <c:v>性接触</c:v>
                </c:pt>
                <c:pt idx="1">
                  <c:v>采血</c:v>
                </c:pt>
                <c:pt idx="2">
                  <c:v>其他</c:v>
                </c:pt>
                <c:pt idx="3">
                  <c:v>静脉注射毒品</c:v>
                </c:pt>
                <c:pt idx="4">
                  <c:v>母婴</c:v>
                </c:pt>
                <c:pt idx="5">
                  <c:v>血液和血制品</c:v>
                </c:pt>
              </c:strCache>
            </c:strRef>
          </c:cat>
          <c:val>
            <c:numRef>
              <c:f>Sheet1!$B$2:$B$7</c:f>
              <c:numCache>
                <c:formatCode>General</c:formatCode>
                <c:ptCount val="6"/>
                <c:pt idx="0">
                  <c:v>8.4</c:v>
                </c:pt>
                <c:pt idx="1">
                  <c:v>9.4</c:v>
                </c:pt>
                <c:pt idx="2">
                  <c:v>18.7</c:v>
                </c:pt>
                <c:pt idx="3">
                  <c:v>61.6</c:v>
                </c:pt>
                <c:pt idx="4">
                  <c:v>0.30000000000000032</c:v>
                </c:pt>
                <c:pt idx="5">
                  <c:v>1.6</c:v>
                </c:pt>
              </c:numCache>
            </c:numRef>
          </c:val>
          <c:extLst xmlns:c16r2="http://schemas.microsoft.com/office/drawing/2015/06/chart">
            <c:ext xmlns:c16="http://schemas.microsoft.com/office/drawing/2014/chart" uri="{C3380CC4-5D6E-409C-BE32-E72D297353CC}">
              <c16:uniqueId val="{00000000-A2A9-4B4E-A3F2-E57BB5E70862}"/>
            </c:ext>
          </c:extLst>
        </c:ser>
        <c:firstSliceAng val="0"/>
      </c:pieChart>
      <c:spPr>
        <a:noFill/>
        <a:ln>
          <a:noFill/>
        </a:ln>
        <a:effectLst/>
      </c:spPr>
    </c:plotArea>
    <c:legend>
      <c:legendPos val="b"/>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zh-CN"/>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chemeClr val="tx1"/>
          </a:solidFill>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3F08D-41F1-4613-BDDD-9507F9AF4ABF}" type="datetimeFigureOut">
              <a:rPr lang="zh-CN" altLang="en-US" smtClean="0"/>
              <a:pPr/>
              <a:t>2019/5/14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D6C2B-E091-47CD-968B-A63CE623EEC3}" type="slidenum">
              <a:rPr lang="zh-CN" altLang="en-US" smtClean="0"/>
              <a:pPr/>
              <a:t>‹#›</a:t>
            </a:fld>
            <a:endParaRPr lang="zh-CN" altLang="en-US"/>
          </a:p>
        </p:txBody>
      </p:sp>
    </p:spTree>
    <p:extLst>
      <p:ext uri="{BB962C8B-B14F-4D97-AF65-F5344CB8AC3E}">
        <p14:creationId xmlns="" xmlns:p14="http://schemas.microsoft.com/office/powerpoint/2010/main" val="4186061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a:t>
            </a:fld>
            <a:endParaRPr lang="zh-CN" altLang="en-US"/>
          </a:p>
        </p:txBody>
      </p:sp>
    </p:spTree>
    <p:extLst>
      <p:ext uri="{BB962C8B-B14F-4D97-AF65-F5344CB8AC3E}">
        <p14:creationId xmlns="" xmlns:p14="http://schemas.microsoft.com/office/powerpoint/2010/main" val="3028004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15</a:t>
            </a:fld>
            <a:endParaRPr lang="zh-CN" altLang="en-US"/>
          </a:p>
        </p:txBody>
      </p:sp>
    </p:spTree>
    <p:extLst>
      <p:ext uri="{BB962C8B-B14F-4D97-AF65-F5344CB8AC3E}">
        <p14:creationId xmlns="" xmlns:p14="http://schemas.microsoft.com/office/powerpoint/2010/main" val="3950063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16</a:t>
            </a:fld>
            <a:endParaRPr lang="zh-CN" altLang="en-US"/>
          </a:p>
        </p:txBody>
      </p:sp>
    </p:spTree>
    <p:extLst>
      <p:ext uri="{BB962C8B-B14F-4D97-AF65-F5344CB8AC3E}">
        <p14:creationId xmlns="" xmlns:p14="http://schemas.microsoft.com/office/powerpoint/2010/main" val="352573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17</a:t>
            </a:fld>
            <a:endParaRPr lang="zh-CN" altLang="en-US"/>
          </a:p>
        </p:txBody>
      </p:sp>
    </p:spTree>
    <p:extLst>
      <p:ext uri="{BB962C8B-B14F-4D97-AF65-F5344CB8AC3E}">
        <p14:creationId xmlns="" xmlns:p14="http://schemas.microsoft.com/office/powerpoint/2010/main" val="1493583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18</a:t>
            </a:fld>
            <a:endParaRPr lang="zh-CN" altLang="en-US"/>
          </a:p>
        </p:txBody>
      </p:sp>
    </p:spTree>
    <p:extLst>
      <p:ext uri="{BB962C8B-B14F-4D97-AF65-F5344CB8AC3E}">
        <p14:creationId xmlns="" xmlns:p14="http://schemas.microsoft.com/office/powerpoint/2010/main" val="130542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19</a:t>
            </a:fld>
            <a:endParaRPr lang="zh-CN" altLang="en-US"/>
          </a:p>
        </p:txBody>
      </p:sp>
    </p:spTree>
    <p:extLst>
      <p:ext uri="{BB962C8B-B14F-4D97-AF65-F5344CB8AC3E}">
        <p14:creationId xmlns="" xmlns:p14="http://schemas.microsoft.com/office/powerpoint/2010/main" val="2791271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20</a:t>
            </a:fld>
            <a:endParaRPr lang="zh-CN" altLang="en-US"/>
          </a:p>
        </p:txBody>
      </p:sp>
    </p:spTree>
    <p:extLst>
      <p:ext uri="{BB962C8B-B14F-4D97-AF65-F5344CB8AC3E}">
        <p14:creationId xmlns="" xmlns:p14="http://schemas.microsoft.com/office/powerpoint/2010/main" val="3505843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21</a:t>
            </a:fld>
            <a:endParaRPr lang="zh-CN" altLang="en-US"/>
          </a:p>
        </p:txBody>
      </p:sp>
    </p:spTree>
    <p:extLst>
      <p:ext uri="{BB962C8B-B14F-4D97-AF65-F5344CB8AC3E}">
        <p14:creationId xmlns="" xmlns:p14="http://schemas.microsoft.com/office/powerpoint/2010/main" val="327152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29</a:t>
            </a:fld>
            <a:endParaRPr lang="zh-CN" altLang="en-US"/>
          </a:p>
        </p:txBody>
      </p:sp>
    </p:spTree>
    <p:extLst>
      <p:ext uri="{BB962C8B-B14F-4D97-AF65-F5344CB8AC3E}">
        <p14:creationId xmlns="" xmlns:p14="http://schemas.microsoft.com/office/powerpoint/2010/main" val="2942848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30</a:t>
            </a:fld>
            <a:endParaRPr lang="zh-CN" altLang="en-US"/>
          </a:p>
        </p:txBody>
      </p:sp>
    </p:spTree>
    <p:extLst>
      <p:ext uri="{BB962C8B-B14F-4D97-AF65-F5344CB8AC3E}">
        <p14:creationId xmlns="" xmlns:p14="http://schemas.microsoft.com/office/powerpoint/2010/main" val="324440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32</a:t>
            </a:fld>
            <a:endParaRPr lang="zh-CN" altLang="en-US"/>
          </a:p>
        </p:txBody>
      </p:sp>
    </p:spTree>
    <p:extLst>
      <p:ext uri="{BB962C8B-B14F-4D97-AF65-F5344CB8AC3E}">
        <p14:creationId xmlns="" xmlns:p14="http://schemas.microsoft.com/office/powerpoint/2010/main" val="197566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a:t>
            </a:fld>
            <a:endParaRPr lang="zh-CN" altLang="en-US"/>
          </a:p>
        </p:txBody>
      </p:sp>
    </p:spTree>
    <p:extLst>
      <p:ext uri="{BB962C8B-B14F-4D97-AF65-F5344CB8AC3E}">
        <p14:creationId xmlns="" xmlns:p14="http://schemas.microsoft.com/office/powerpoint/2010/main" val="3028004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35</a:t>
            </a:fld>
            <a:endParaRPr lang="zh-CN" altLang="en-US"/>
          </a:p>
        </p:txBody>
      </p:sp>
    </p:spTree>
    <p:extLst>
      <p:ext uri="{BB962C8B-B14F-4D97-AF65-F5344CB8AC3E}">
        <p14:creationId xmlns="" xmlns:p14="http://schemas.microsoft.com/office/powerpoint/2010/main" val="370231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36</a:t>
            </a:fld>
            <a:endParaRPr lang="zh-CN" altLang="en-US"/>
          </a:p>
        </p:txBody>
      </p:sp>
    </p:spTree>
    <p:extLst>
      <p:ext uri="{BB962C8B-B14F-4D97-AF65-F5344CB8AC3E}">
        <p14:creationId xmlns="" xmlns:p14="http://schemas.microsoft.com/office/powerpoint/2010/main" val="327578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41</a:t>
            </a:fld>
            <a:endParaRPr lang="zh-CN" altLang="en-US"/>
          </a:p>
        </p:txBody>
      </p:sp>
    </p:spTree>
    <p:extLst>
      <p:ext uri="{BB962C8B-B14F-4D97-AF65-F5344CB8AC3E}">
        <p14:creationId xmlns="" xmlns:p14="http://schemas.microsoft.com/office/powerpoint/2010/main" val="3064732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43</a:t>
            </a:fld>
            <a:endParaRPr lang="zh-CN" altLang="en-US"/>
          </a:p>
        </p:txBody>
      </p:sp>
    </p:spTree>
    <p:extLst>
      <p:ext uri="{BB962C8B-B14F-4D97-AF65-F5344CB8AC3E}">
        <p14:creationId xmlns="" xmlns:p14="http://schemas.microsoft.com/office/powerpoint/2010/main" val="164698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45</a:t>
            </a:fld>
            <a:endParaRPr lang="zh-CN" altLang="en-US"/>
          </a:p>
        </p:txBody>
      </p:sp>
    </p:spTree>
    <p:extLst>
      <p:ext uri="{BB962C8B-B14F-4D97-AF65-F5344CB8AC3E}">
        <p14:creationId xmlns="" xmlns:p14="http://schemas.microsoft.com/office/powerpoint/2010/main" val="4230655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52</a:t>
            </a:fld>
            <a:endParaRPr lang="zh-CN" altLang="en-US"/>
          </a:p>
        </p:txBody>
      </p:sp>
    </p:spTree>
    <p:extLst>
      <p:ext uri="{BB962C8B-B14F-4D97-AF65-F5344CB8AC3E}">
        <p14:creationId xmlns="" xmlns:p14="http://schemas.microsoft.com/office/powerpoint/2010/main" val="2727984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53</a:t>
            </a:fld>
            <a:endParaRPr lang="zh-CN" altLang="en-US"/>
          </a:p>
        </p:txBody>
      </p:sp>
    </p:spTree>
    <p:extLst>
      <p:ext uri="{BB962C8B-B14F-4D97-AF65-F5344CB8AC3E}">
        <p14:creationId xmlns="" xmlns:p14="http://schemas.microsoft.com/office/powerpoint/2010/main" val="3690362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74B1E8-FD28-4E56-9BC9-7C2AC12B8C54}" type="slidenum">
              <a:rPr lang="zh-CN" altLang="en-US" smtClean="0"/>
              <a:pPr/>
              <a:t>57</a:t>
            </a:fld>
            <a:endParaRPr lang="zh-CN" altLang="en-US"/>
          </a:p>
        </p:txBody>
      </p:sp>
    </p:spTree>
    <p:extLst>
      <p:ext uri="{BB962C8B-B14F-4D97-AF65-F5344CB8AC3E}">
        <p14:creationId xmlns="" xmlns:p14="http://schemas.microsoft.com/office/powerpoint/2010/main" val="343805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6</a:t>
            </a:fld>
            <a:endParaRPr lang="zh-CN" altLang="en-US"/>
          </a:p>
        </p:txBody>
      </p:sp>
    </p:spTree>
    <p:extLst>
      <p:ext uri="{BB962C8B-B14F-4D97-AF65-F5344CB8AC3E}">
        <p14:creationId xmlns="" xmlns:p14="http://schemas.microsoft.com/office/powerpoint/2010/main" val="369036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9</a:t>
            </a:fld>
            <a:endParaRPr lang="zh-CN" altLang="en-US"/>
          </a:p>
        </p:txBody>
      </p:sp>
    </p:spTree>
    <p:extLst>
      <p:ext uri="{BB962C8B-B14F-4D97-AF65-F5344CB8AC3E}">
        <p14:creationId xmlns="" xmlns:p14="http://schemas.microsoft.com/office/powerpoint/2010/main" val="155595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10</a:t>
            </a:fld>
            <a:endParaRPr lang="zh-CN" altLang="en-US"/>
          </a:p>
        </p:txBody>
      </p:sp>
    </p:spTree>
    <p:extLst>
      <p:ext uri="{BB962C8B-B14F-4D97-AF65-F5344CB8AC3E}">
        <p14:creationId xmlns="" xmlns:p14="http://schemas.microsoft.com/office/powerpoint/2010/main" val="364967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11</a:t>
            </a:fld>
            <a:endParaRPr lang="zh-CN" altLang="en-US"/>
          </a:p>
        </p:txBody>
      </p:sp>
    </p:spTree>
    <p:extLst>
      <p:ext uri="{BB962C8B-B14F-4D97-AF65-F5344CB8AC3E}">
        <p14:creationId xmlns="" xmlns:p14="http://schemas.microsoft.com/office/powerpoint/2010/main" val="556129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12</a:t>
            </a:fld>
            <a:endParaRPr lang="zh-CN" altLang="en-US"/>
          </a:p>
        </p:txBody>
      </p:sp>
    </p:spTree>
    <p:extLst>
      <p:ext uri="{BB962C8B-B14F-4D97-AF65-F5344CB8AC3E}">
        <p14:creationId xmlns="" xmlns:p14="http://schemas.microsoft.com/office/powerpoint/2010/main" val="4113746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13</a:t>
            </a:fld>
            <a:endParaRPr lang="zh-CN" altLang="en-US"/>
          </a:p>
        </p:txBody>
      </p:sp>
    </p:spTree>
    <p:extLst>
      <p:ext uri="{BB962C8B-B14F-4D97-AF65-F5344CB8AC3E}">
        <p14:creationId xmlns="" xmlns:p14="http://schemas.microsoft.com/office/powerpoint/2010/main" val="233568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0B1BDA-0B32-4CEA-BF2C-B7E9DB9159E1}" type="slidenum">
              <a:rPr lang="zh-CN" altLang="en-US" smtClean="0"/>
              <a:pPr/>
              <a:t>14</a:t>
            </a:fld>
            <a:endParaRPr lang="zh-CN" altLang="en-US"/>
          </a:p>
        </p:txBody>
      </p:sp>
    </p:spTree>
    <p:extLst>
      <p:ext uri="{BB962C8B-B14F-4D97-AF65-F5344CB8AC3E}">
        <p14:creationId xmlns="" xmlns:p14="http://schemas.microsoft.com/office/powerpoint/2010/main" val="364258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3418514425"/>
      </p:ext>
    </p:extLst>
  </p:cSld>
  <p:clrMapOvr>
    <a:masterClrMapping/>
  </p:clrMapOvr>
  <p:transition spd="med" advClick="0"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310227679"/>
      </p:ext>
    </p:extLst>
  </p:cSld>
  <p:clrMapOvr>
    <a:masterClrMapping/>
  </p:clrMapOvr>
  <p:transition spd="med" advClick="0" advTm="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142134983"/>
      </p:ext>
    </p:extLst>
  </p:cSld>
  <p:clrMapOvr>
    <a:masterClrMapping/>
  </p:clrMapOvr>
  <p:transition spd="med" advClick="0"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983261952"/>
      </p:ext>
    </p:extLst>
  </p:cSld>
  <p:clrMapOvr>
    <a:masterClrMapping/>
  </p:clrMapOvr>
  <p:transition spd="med" advClick="0" advTm="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 xmlns:p14="http://schemas.microsoft.com/office/powerpoint/2010/main" val="3366969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1579557760"/>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4190927272"/>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96147258"/>
      </p:ext>
    </p:extLst>
  </p:cSld>
  <p:clrMapOvr>
    <a:masterClrMapping/>
  </p:clrMapOvr>
  <p:transition spd="med" advClick="0"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44105539"/>
      </p:ext>
    </p:extLst>
  </p:cSld>
  <p:clrMapOvr>
    <a:masterClrMapping/>
  </p:clrMapOvr>
  <p:transition spd="med" advClick="0" advTm="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392944547"/>
      </p:ext>
    </p:extLst>
  </p:cSld>
  <p:clrMapOvr>
    <a:masterClrMapping/>
  </p:clrMapOvr>
  <p:transition spd="med" advClick="0" advTm="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pPr/>
              <a:t>2019/5/14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2718678549"/>
      </p:ext>
    </p:extLst>
  </p:cSld>
  <p:clrMapOvr>
    <a:masterClrMapping/>
  </p:clrMapOvr>
  <p:transition spd="med" advClick="0" advTm="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E5B826-6809-49B3-9B4B-177D412235B0}" type="datetimeFigureOut">
              <a:rPr lang="zh-CN" altLang="en-US" smtClean="0"/>
              <a:pPr/>
              <a:t>2019/5/14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1AD0B5-09AD-499F-88BC-01FCE55CDA76}" type="slidenum">
              <a:rPr lang="zh-CN" altLang="en-US" smtClean="0"/>
              <a:pPr/>
              <a:t>‹#›</a:t>
            </a:fld>
            <a:endParaRPr lang="zh-CN" altLang="en-US"/>
          </a:p>
        </p:txBody>
      </p:sp>
    </p:spTree>
    <p:extLst>
      <p:ext uri="{BB962C8B-B14F-4D97-AF65-F5344CB8AC3E}">
        <p14:creationId xmlns="" xmlns:p14="http://schemas.microsoft.com/office/powerpoint/2010/main" val="171279442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5.xml"/><Relationship Id="rId5" Type="http://schemas.openxmlformats.org/officeDocument/2006/relationships/image" Target="../media/image6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5.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30.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7.png"/><Relationship Id="rId1" Type="http://schemas.openxmlformats.org/officeDocument/2006/relationships/slideLayout" Target="../slideLayouts/slideLayout30.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7.png"/><Relationship Id="rId1" Type="http://schemas.openxmlformats.org/officeDocument/2006/relationships/slideLayout" Target="../slideLayouts/slideLayout3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80919" y="670070"/>
            <a:ext cx="2486962" cy="963088"/>
          </a:xfrm>
          <a:prstGeom prst="rect">
            <a:avLst/>
          </a:prstGeom>
        </p:spPr>
      </p:pic>
      <p:pic>
        <p:nvPicPr>
          <p:cNvPr id="20" name="图片 1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17989" y="1768957"/>
            <a:ext cx="5736504" cy="1283756"/>
          </a:xfrm>
          <a:prstGeom prst="rect">
            <a:avLst/>
          </a:prstGeom>
        </p:spPr>
      </p:pic>
      <p:sp>
        <p:nvSpPr>
          <p:cNvPr id="21" name="文本框 7"/>
          <p:cNvSpPr txBox="1"/>
          <p:nvPr/>
        </p:nvSpPr>
        <p:spPr>
          <a:xfrm>
            <a:off x="1376624" y="2984960"/>
            <a:ext cx="6601767" cy="1077218"/>
          </a:xfrm>
          <a:prstGeom prst="rect">
            <a:avLst/>
          </a:prstGeom>
          <a:noFill/>
        </p:spPr>
        <p:txBody>
          <a:bodyPr wrap="square" rtlCol="0">
            <a:spAutoFit/>
          </a:bodyPr>
          <a:lstStyle/>
          <a:p>
            <a:pPr algn="dist"/>
            <a:r>
              <a:rPr lang="zh-CN" altLang="en-US" sz="3600" b="1" dirty="0">
                <a:solidFill>
                  <a:schemeClr val="bg1"/>
                </a:solidFill>
              </a:rPr>
              <a:t>留学生禁毒知多少</a:t>
            </a:r>
            <a:endParaRPr lang="en-US" altLang="zh-CN" sz="3600" b="1" dirty="0">
              <a:solidFill>
                <a:schemeClr val="bg1"/>
              </a:solidFill>
            </a:endParaRPr>
          </a:p>
          <a:p>
            <a:pPr algn="ctr"/>
            <a:r>
              <a:rPr lang="en-US" altLang="zh-CN" sz="2800" b="1" dirty="0">
                <a:solidFill>
                  <a:schemeClr val="bg1"/>
                </a:solidFill>
              </a:rPr>
              <a:t>What do You Know about Drug Control</a:t>
            </a:r>
            <a:endParaRPr lang="zh-CN" altLang="en-US" sz="2800" b="1" dirty="0">
              <a:solidFill>
                <a:schemeClr val="bg1"/>
              </a:solidFill>
            </a:endParaRPr>
          </a:p>
        </p:txBody>
      </p:sp>
      <p:sp>
        <p:nvSpPr>
          <p:cNvPr id="22" name="文本框 8"/>
          <p:cNvSpPr txBox="1"/>
          <p:nvPr/>
        </p:nvSpPr>
        <p:spPr>
          <a:xfrm>
            <a:off x="3137899" y="4126761"/>
            <a:ext cx="3070071" cy="646331"/>
          </a:xfrm>
          <a:prstGeom prst="rect">
            <a:avLst/>
          </a:prstGeom>
          <a:noFill/>
        </p:spPr>
        <p:txBody>
          <a:bodyPr wrap="none" rtlCol="0">
            <a:spAutoFit/>
          </a:bodyPr>
          <a:lstStyle/>
          <a:p>
            <a:pPr algn="ctr"/>
            <a:r>
              <a:rPr lang="zh-CN" altLang="en-US" sz="1800" dirty="0">
                <a:solidFill>
                  <a:schemeClr val="bg1"/>
                </a:solidFill>
                <a:latin typeface="黑体" pitchFamily="2" charset="-122"/>
                <a:ea typeface="黑体" pitchFamily="2" charset="-122"/>
              </a:rPr>
              <a:t>上海市</a:t>
            </a:r>
            <a:r>
              <a:rPr lang="zh-CN" altLang="en-US" sz="1800" dirty="0" smtClean="0">
                <a:solidFill>
                  <a:schemeClr val="bg1"/>
                </a:solidFill>
                <a:latin typeface="黑体" pitchFamily="2" charset="-122"/>
                <a:ea typeface="黑体" pitchFamily="2" charset="-122"/>
              </a:rPr>
              <a:t>公安局文化保卫分局</a:t>
            </a:r>
            <a:endParaRPr lang="en-US" altLang="zh-CN" sz="1800" dirty="0">
              <a:solidFill>
                <a:schemeClr val="bg1"/>
              </a:solidFill>
              <a:latin typeface="黑体" pitchFamily="2" charset="-122"/>
              <a:ea typeface="黑体" pitchFamily="2" charset="-122"/>
            </a:endParaRPr>
          </a:p>
          <a:p>
            <a:pPr algn="ctr"/>
            <a:r>
              <a:rPr lang="en-US" altLang="zh-CN" sz="1800" dirty="0" smtClean="0">
                <a:solidFill>
                  <a:schemeClr val="bg1"/>
                </a:solidFill>
                <a:latin typeface="黑体" pitchFamily="2" charset="-122"/>
                <a:ea typeface="黑体" pitchFamily="2" charset="-122"/>
              </a:rPr>
              <a:t>2019</a:t>
            </a:r>
            <a:r>
              <a:rPr lang="zh-CN" altLang="en-US" sz="1800" dirty="0" smtClean="0">
                <a:solidFill>
                  <a:schemeClr val="bg1"/>
                </a:solidFill>
                <a:latin typeface="黑体" pitchFamily="2" charset="-122"/>
                <a:ea typeface="黑体" pitchFamily="2" charset="-122"/>
              </a:rPr>
              <a:t>年</a:t>
            </a:r>
            <a:r>
              <a:rPr lang="en-US" altLang="zh-CN" sz="1800" dirty="0" smtClean="0">
                <a:solidFill>
                  <a:schemeClr val="bg1"/>
                </a:solidFill>
                <a:latin typeface="黑体" pitchFamily="2" charset="-122"/>
                <a:ea typeface="黑体" pitchFamily="2" charset="-122"/>
              </a:rPr>
              <a:t>5</a:t>
            </a:r>
            <a:r>
              <a:rPr lang="zh-CN" altLang="en-US" sz="1800" dirty="0" smtClean="0">
                <a:solidFill>
                  <a:schemeClr val="bg1"/>
                </a:solidFill>
                <a:latin typeface="黑体" pitchFamily="2" charset="-122"/>
                <a:ea typeface="黑体" pitchFamily="2" charset="-122"/>
              </a:rPr>
              <a:t>月</a:t>
            </a:r>
            <a:endParaRPr lang="zh-CN" altLang="en-US" sz="1800" dirty="0">
              <a:solidFill>
                <a:schemeClr val="bg1"/>
              </a:solidFill>
              <a:latin typeface="黑体" pitchFamily="2" charset="-122"/>
              <a:ea typeface="黑体" pitchFamily="2" charset="-122"/>
            </a:endParaRPr>
          </a:p>
        </p:txBody>
      </p:sp>
      <p:sp>
        <p:nvSpPr>
          <p:cNvPr id="23" name="文本框 10"/>
          <p:cNvSpPr txBox="1"/>
          <p:nvPr/>
        </p:nvSpPr>
        <p:spPr>
          <a:xfrm>
            <a:off x="482600" y="601248"/>
            <a:ext cx="2792752" cy="954107"/>
          </a:xfrm>
          <a:prstGeom prst="rect">
            <a:avLst/>
          </a:prstGeom>
          <a:noFill/>
        </p:spPr>
        <p:txBody>
          <a:bodyPr wrap="none" rtlCol="0">
            <a:spAutoFit/>
          </a:bodyPr>
          <a:lstStyle/>
          <a:p>
            <a:r>
              <a:rPr lang="zh-CN" altLang="en-US" sz="1400" dirty="0">
                <a:solidFill>
                  <a:srgbClr val="FFFF00"/>
                </a:solidFill>
              </a:rPr>
              <a:t>您的生命</a:t>
            </a:r>
            <a:endParaRPr lang="en-US" altLang="zh-CN" sz="1400" dirty="0">
              <a:solidFill>
                <a:srgbClr val="FFFF00"/>
              </a:solidFill>
            </a:endParaRPr>
          </a:p>
          <a:p>
            <a:r>
              <a:rPr lang="zh-CN" altLang="en-US" sz="2800" b="1" dirty="0">
                <a:solidFill>
                  <a:schemeClr val="bg1"/>
                </a:solidFill>
                <a:latin typeface="+mj-ea"/>
                <a:ea typeface="+mj-ea"/>
              </a:rPr>
              <a:t>剩余电量</a:t>
            </a:r>
            <a:r>
              <a:rPr lang="en-US" altLang="zh-CN" sz="2800" b="1" dirty="0">
                <a:solidFill>
                  <a:schemeClr val="bg1"/>
                </a:solidFill>
                <a:latin typeface="+mj-ea"/>
                <a:ea typeface="+mj-ea"/>
              </a:rPr>
              <a:t>3%</a:t>
            </a:r>
          </a:p>
          <a:p>
            <a:r>
              <a:rPr lang="zh-CN" altLang="en-US" sz="1400" dirty="0">
                <a:solidFill>
                  <a:srgbClr val="FFFF00"/>
                </a:solidFill>
              </a:rPr>
              <a:t>继续吸毒，将在</a:t>
            </a:r>
            <a:r>
              <a:rPr lang="en-US" altLang="zh-CN" sz="1400" dirty="0">
                <a:solidFill>
                  <a:srgbClr val="FFFF00"/>
                </a:solidFill>
              </a:rPr>
              <a:t>1</a:t>
            </a:r>
            <a:r>
              <a:rPr lang="zh-CN" altLang="en-US" sz="1400" dirty="0">
                <a:solidFill>
                  <a:srgbClr val="FFFF00"/>
                </a:solidFill>
              </a:rPr>
              <a:t>分钟内自动关机</a:t>
            </a:r>
          </a:p>
        </p:txBody>
      </p:sp>
    </p:spTree>
    <p:extLst>
      <p:ext uri="{BB962C8B-B14F-4D97-AF65-F5344CB8AC3E}">
        <p14:creationId xmlns="" xmlns:p14="http://schemas.microsoft.com/office/powerpoint/2010/main" val="836988342"/>
      </p:ext>
    </p:extLst>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250" fill="hold"/>
                                        <p:tgtEl>
                                          <p:spTgt spid="20"/>
                                        </p:tgtEl>
                                        <p:attrNameLst>
                                          <p:attrName>ppt_x</p:attrName>
                                        </p:attrNameLst>
                                      </p:cBhvr>
                                      <p:tavLst>
                                        <p:tav tm="0">
                                          <p:val>
                                            <p:strVal val="1+#ppt_w/2"/>
                                          </p:val>
                                        </p:tav>
                                        <p:tav tm="100000">
                                          <p:val>
                                            <p:strVal val="#ppt_x"/>
                                          </p:val>
                                        </p:tav>
                                      </p:tavLst>
                                    </p:anim>
                                    <p:anim calcmode="lin" valueType="num">
                                      <p:cBhvr additive="base">
                                        <p:cTn id="8" dur="12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7"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3"/>
                                        </p:tgtEl>
                                        <p:attrNameLst>
                                          <p:attrName>style.visibility</p:attrName>
                                        </p:attrNameLst>
                                      </p:cBhvr>
                                      <p:to>
                                        <p:strVal val="visible"/>
                                      </p:to>
                                    </p:set>
                                    <p:anim by="(-#ppt_w*2)" calcmode="lin" valueType="num">
                                      <p:cBhvr rctx="PPT">
                                        <p:cTn id="18" dur="500" autoRev="1" fill="hold">
                                          <p:stCondLst>
                                            <p:cond delay="0"/>
                                          </p:stCondLst>
                                        </p:cTn>
                                        <p:tgtEl>
                                          <p:spTgt spid="23"/>
                                        </p:tgtEl>
                                        <p:attrNameLst>
                                          <p:attrName>ppt_w</p:attrName>
                                        </p:attrNameLst>
                                      </p:cBhvr>
                                    </p:anim>
                                    <p:anim by="(#ppt_w*0.50)" calcmode="lin" valueType="num">
                                      <p:cBhvr>
                                        <p:cTn id="19" dur="500" decel="50000" autoRev="1" fill="hold">
                                          <p:stCondLst>
                                            <p:cond delay="0"/>
                                          </p:stCondLst>
                                        </p:cTn>
                                        <p:tgtEl>
                                          <p:spTgt spid="23"/>
                                        </p:tgtEl>
                                        <p:attrNameLst>
                                          <p:attrName>ppt_x</p:attrName>
                                        </p:attrNameLst>
                                      </p:cBhvr>
                                    </p:anim>
                                    <p:anim from="(-#ppt_h/2)" to="(#ppt_y)" calcmode="lin" valueType="num">
                                      <p:cBhvr>
                                        <p:cTn id="20" dur="1000" fill="hold">
                                          <p:stCondLst>
                                            <p:cond delay="0"/>
                                          </p:stCondLst>
                                        </p:cTn>
                                        <p:tgtEl>
                                          <p:spTgt spid="23"/>
                                        </p:tgtEl>
                                        <p:attrNameLst>
                                          <p:attrName>ppt_y</p:attrName>
                                        </p:attrNameLst>
                                      </p:cBhvr>
                                    </p:anim>
                                    <p:animRot by="21600000">
                                      <p:cBhvr>
                                        <p:cTn id="21" dur="1000" fill="hold">
                                          <p:stCondLst>
                                            <p:cond delay="0"/>
                                          </p:stCondLst>
                                        </p:cTn>
                                        <p:tgtEl>
                                          <p:spTgt spid="23"/>
                                        </p:tgtEl>
                                        <p:attrNameLst>
                                          <p:attrName>r</p:attrName>
                                        </p:attrNameLst>
                                      </p:cBhvr>
                                    </p:animRot>
                                  </p:childTnLst>
                                </p:cTn>
                              </p:par>
                            </p:childTnLst>
                          </p:cTn>
                        </p:par>
                        <p:par>
                          <p:cTn id="22" fill="hold">
                            <p:stCondLst>
                              <p:cond delay="5650"/>
                            </p:stCondLst>
                            <p:childTnLst>
                              <p:par>
                                <p:cTn id="23" presetID="42"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1000"/>
                                        <p:tgtEl>
                                          <p:spTgt spid="21">
                                            <p:txEl>
                                              <p:pRg st="0" end="0"/>
                                            </p:txEl>
                                          </p:spTgt>
                                        </p:tgtEl>
                                      </p:cBhvr>
                                    </p:animEffect>
                                    <p:anim calcmode="lin" valueType="num">
                                      <p:cBhvr>
                                        <p:cTn id="26"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6650"/>
                            </p:stCondLst>
                            <p:childTnLst>
                              <p:par>
                                <p:cTn id="29" presetID="42" presetClass="entr" presetSubtype="0" fill="hold" nodeType="after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fade">
                                      <p:cBhvr>
                                        <p:cTn id="31" dur="1000"/>
                                        <p:tgtEl>
                                          <p:spTgt spid="21">
                                            <p:txEl>
                                              <p:pRg st="1" end="1"/>
                                            </p:txEl>
                                          </p:spTgt>
                                        </p:tgtEl>
                                      </p:cBhvr>
                                    </p:animEffect>
                                    <p:anim calcmode="lin" valueType="num">
                                      <p:cBhvr>
                                        <p:cTn id="32"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par>
                          <p:cTn id="34" fill="hold">
                            <p:stCondLst>
                              <p:cond delay="7650"/>
                            </p:stCondLst>
                            <p:childTnLst>
                              <p:par>
                                <p:cTn id="35" presetID="55"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0.70"/>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6312514" y="1838836"/>
            <a:ext cx="2081046" cy="1938992"/>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中文名：鸦片</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opium</a:t>
            </a:r>
          </a:p>
          <a:p>
            <a:pPr algn="just">
              <a:lnSpc>
                <a:spcPct val="200000"/>
              </a:lnSpc>
            </a:pPr>
            <a:r>
              <a:rPr lang="zh-CN" altLang="en-US" sz="900" dirty="0">
                <a:solidFill>
                  <a:schemeClr val="bg1"/>
                </a:solidFill>
                <a:latin typeface="微软雅黑" pitchFamily="34" charset="-122"/>
                <a:ea typeface="微软雅黑" pitchFamily="34" charset="-122"/>
              </a:rPr>
              <a:t>植物：罂粟</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提取物：罂粟汁</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来源：中南半岛</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有效成分：吗啡，可待因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主要基地：阿富汗、墨西哥、哥伦比亚等</a:t>
            </a:r>
          </a:p>
        </p:txBody>
      </p:sp>
      <p:sp>
        <p:nvSpPr>
          <p:cNvPr id="6" name="标题 1"/>
          <p:cNvSpPr txBox="1">
            <a:spLocks/>
          </p:cNvSpPr>
          <p:nvPr/>
        </p:nvSpPr>
        <p:spPr>
          <a:xfrm>
            <a:off x="6218782" y="513268"/>
            <a:ext cx="2451392"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800" b="1" dirty="0">
                <a:solidFill>
                  <a:schemeClr val="bg1"/>
                </a:solidFill>
                <a:latin typeface="微软雅黑" pitchFamily="34" charset="-122"/>
                <a:ea typeface="微软雅黑" pitchFamily="34" charset="-122"/>
              </a:rPr>
              <a:t>鸦片</a:t>
            </a:r>
          </a:p>
        </p:txBody>
      </p:sp>
      <p:pic>
        <p:nvPicPr>
          <p:cNvPr id="7" name="图片 6"/>
          <p:cNvPicPr>
            <a:picLocks noChangeAspect="1"/>
          </p:cNvPicPr>
          <p:nvPr/>
        </p:nvPicPr>
        <p:blipFill>
          <a:blip r:embed="rId3" cstate="print"/>
          <a:stretch>
            <a:fillRect/>
          </a:stretch>
        </p:blipFill>
        <p:spPr>
          <a:xfrm>
            <a:off x="333368" y="0"/>
            <a:ext cx="2774732" cy="5143500"/>
          </a:xfrm>
          <a:prstGeom prst="rect">
            <a:avLst/>
          </a:prstGeom>
        </p:spPr>
      </p:pic>
      <p:cxnSp>
        <p:nvCxnSpPr>
          <p:cNvPr id="13" name="直接连接符 12"/>
          <p:cNvCxnSpPr/>
          <p:nvPr/>
        </p:nvCxnSpPr>
        <p:spPr>
          <a:xfrm>
            <a:off x="6312514" y="2152594"/>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312514" y="2425022"/>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312514" y="2697450"/>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312514" y="2969878"/>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312514" y="3242306"/>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312514" y="3514734"/>
            <a:ext cx="20621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图片 11" descr="u=1230780076,2970928317&amp;fm=26&amp;gp=0.jpg"/>
          <p:cNvPicPr>
            <a:picLocks noChangeAspect="1"/>
          </p:cNvPicPr>
          <p:nvPr/>
        </p:nvPicPr>
        <p:blipFill>
          <a:blip r:embed="rId4" cstate="print"/>
          <a:srcRect l="24064" r="13463"/>
          <a:stretch>
            <a:fillRect/>
          </a:stretch>
        </p:blipFill>
        <p:spPr>
          <a:xfrm>
            <a:off x="3291839" y="1166726"/>
            <a:ext cx="2743200" cy="2876550"/>
          </a:xfrm>
          <a:prstGeom prst="rect">
            <a:avLst/>
          </a:prstGeom>
        </p:spPr>
      </p:pic>
    </p:spTree>
    <p:extLst>
      <p:ext uri="{BB962C8B-B14F-4D97-AF65-F5344CB8AC3E}">
        <p14:creationId xmlns="" xmlns:p14="http://schemas.microsoft.com/office/powerpoint/2010/main" val="1225150640"/>
      </p:ext>
    </p:extLst>
  </p:cSld>
  <p:clrMapOvr>
    <a:masterClrMapping/>
  </p:clrMapOvr>
  <p:transition spd="slow" advClick="0" advTm="3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4725467"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
          <p:cNvSpPr txBox="1">
            <a:spLocks/>
          </p:cNvSpPr>
          <p:nvPr/>
        </p:nvSpPr>
        <p:spPr>
          <a:xfrm>
            <a:off x="5410132" y="860740"/>
            <a:ext cx="1938318" cy="67710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solidFill>
                  <a:schemeClr val="bg1"/>
                </a:solidFill>
                <a:latin typeface="微软雅黑" pitchFamily="34" charset="-122"/>
                <a:ea typeface="微软雅黑" pitchFamily="34" charset="-122"/>
              </a:rPr>
              <a:t>吗啡</a:t>
            </a:r>
          </a:p>
        </p:txBody>
      </p:sp>
      <p:pic>
        <p:nvPicPr>
          <p:cNvPr id="14" name="图片 13"/>
          <p:cNvPicPr>
            <a:picLocks noChangeAspect="1"/>
          </p:cNvPicPr>
          <p:nvPr/>
        </p:nvPicPr>
        <p:blipFill>
          <a:blip r:embed="rId3" cstate="print"/>
          <a:stretch>
            <a:fillRect/>
          </a:stretch>
        </p:blipFill>
        <p:spPr>
          <a:xfrm>
            <a:off x="1" y="1"/>
            <a:ext cx="4725466" cy="3416209"/>
          </a:xfrm>
          <a:prstGeom prst="rect">
            <a:avLst/>
          </a:prstGeom>
        </p:spPr>
      </p:pic>
      <p:sp>
        <p:nvSpPr>
          <p:cNvPr id="16" name="标题 1"/>
          <p:cNvSpPr txBox="1">
            <a:spLocks/>
          </p:cNvSpPr>
          <p:nvPr/>
        </p:nvSpPr>
        <p:spPr>
          <a:xfrm>
            <a:off x="778310" y="3623736"/>
            <a:ext cx="3339687" cy="830997"/>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latin typeface="微软雅黑" pitchFamily="34" charset="-122"/>
                <a:ea typeface="微软雅黑" pitchFamily="34" charset="-122"/>
              </a:rPr>
              <a:t>中文名：吗啡</a:t>
            </a:r>
            <a:r>
              <a:rPr lang="en-US" altLang="zh-CN" sz="900" dirty="0">
                <a:latin typeface="微软雅黑" pitchFamily="34" charset="-122"/>
                <a:ea typeface="微软雅黑" pitchFamily="34" charset="-122"/>
              </a:rPr>
              <a:t>                                         </a:t>
            </a:r>
            <a:r>
              <a:rPr lang="zh-CN" altLang="en-US" sz="900" dirty="0">
                <a:latin typeface="微软雅黑" pitchFamily="34" charset="-122"/>
                <a:ea typeface="微软雅黑" pitchFamily="34" charset="-122"/>
              </a:rPr>
              <a:t>外文名：</a:t>
            </a:r>
            <a:r>
              <a:rPr lang="en-US" altLang="zh-CN" sz="900" dirty="0">
                <a:latin typeface="微软雅黑" pitchFamily="34" charset="-122"/>
                <a:ea typeface="微软雅黑" pitchFamily="34" charset="-122"/>
              </a:rPr>
              <a:t>morphine</a:t>
            </a:r>
          </a:p>
          <a:p>
            <a:pPr algn="just">
              <a:lnSpc>
                <a:spcPct val="200000"/>
              </a:lnSpc>
            </a:pPr>
            <a:r>
              <a:rPr lang="zh-CN" altLang="en-US" sz="900" dirty="0">
                <a:latin typeface="微软雅黑" pitchFamily="34" charset="-122"/>
                <a:ea typeface="微软雅黑" pitchFamily="34" charset="-122"/>
              </a:rPr>
              <a:t>分子式：</a:t>
            </a:r>
            <a:r>
              <a:rPr lang="en-US" altLang="zh-CN" sz="900" dirty="0">
                <a:latin typeface="微软雅黑" pitchFamily="34" charset="-122"/>
                <a:ea typeface="微软雅黑" pitchFamily="34" charset="-122"/>
              </a:rPr>
              <a:t>C17H19NO3                           </a:t>
            </a:r>
            <a:r>
              <a:rPr lang="zh-CN" altLang="en-US" sz="900" dirty="0">
                <a:latin typeface="微软雅黑" pitchFamily="34" charset="-122"/>
                <a:ea typeface="微软雅黑" pitchFamily="34" charset="-122"/>
              </a:rPr>
              <a:t>分子量：</a:t>
            </a:r>
            <a:r>
              <a:rPr lang="en-US" altLang="zh-CN" sz="900" dirty="0">
                <a:latin typeface="微软雅黑" pitchFamily="34" charset="-122"/>
                <a:ea typeface="微软雅黑" pitchFamily="34" charset="-122"/>
              </a:rPr>
              <a:t>285</a:t>
            </a:r>
          </a:p>
          <a:p>
            <a:pPr algn="just">
              <a:lnSpc>
                <a:spcPct val="200000"/>
              </a:lnSpc>
            </a:pPr>
            <a:r>
              <a:rPr lang="zh-CN" altLang="en-US" sz="900" dirty="0">
                <a:latin typeface="微软雅黑" pitchFamily="34" charset="-122"/>
                <a:ea typeface="微软雅黑" pitchFamily="34" charset="-122"/>
              </a:rPr>
              <a:t>别名：盐酸吗啡、美施康定、美菲康</a:t>
            </a:r>
            <a:endParaRPr lang="en-US" altLang="zh-CN" sz="900" dirty="0">
              <a:latin typeface="微软雅黑" pitchFamily="34" charset="-122"/>
              <a:ea typeface="微软雅黑" pitchFamily="34" charset="-122"/>
            </a:endParaRPr>
          </a:p>
        </p:txBody>
      </p:sp>
      <p:cxnSp>
        <p:nvCxnSpPr>
          <p:cNvPr id="17" name="直接连接符 16"/>
          <p:cNvCxnSpPr/>
          <p:nvPr/>
        </p:nvCxnSpPr>
        <p:spPr>
          <a:xfrm>
            <a:off x="778310" y="3937494"/>
            <a:ext cx="32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78310" y="4209922"/>
            <a:ext cx="32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04244732"/>
      </p:ext>
    </p:extLst>
  </p:cSld>
  <p:clrMapOvr>
    <a:masterClrMapping/>
  </p:clrMapOvr>
  <p:transition spd="slow" advClick="0" advTm="3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2632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1"/>
          <p:cNvSpPr txBox="1">
            <a:spLocks/>
          </p:cNvSpPr>
          <p:nvPr/>
        </p:nvSpPr>
        <p:spPr>
          <a:xfrm>
            <a:off x="1212779" y="3214853"/>
            <a:ext cx="1970995"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4800" b="1" dirty="0">
                <a:solidFill>
                  <a:schemeClr val="bg1"/>
                </a:solidFill>
                <a:latin typeface="微软雅黑" pitchFamily="34" charset="-122"/>
                <a:ea typeface="微软雅黑" pitchFamily="34" charset="-122"/>
              </a:rPr>
              <a:t>大麻</a:t>
            </a:r>
          </a:p>
        </p:txBody>
      </p:sp>
      <p:grpSp>
        <p:nvGrpSpPr>
          <p:cNvPr id="3" name="组合 8"/>
          <p:cNvGrpSpPr/>
          <p:nvPr/>
        </p:nvGrpSpPr>
        <p:grpSpPr>
          <a:xfrm>
            <a:off x="-7731" y="289213"/>
            <a:ext cx="9151732" cy="2239576"/>
            <a:chOff x="490413" y="289213"/>
            <a:chExt cx="8653587" cy="2117672"/>
          </a:xfrm>
        </p:grpSpPr>
        <p:pic>
          <p:nvPicPr>
            <p:cNvPr id="6" name="图片 5"/>
            <p:cNvPicPr>
              <a:picLocks noChangeAspect="1"/>
            </p:cNvPicPr>
            <p:nvPr/>
          </p:nvPicPr>
          <p:blipFill>
            <a:blip r:embed="rId3" cstate="print"/>
            <a:stretch>
              <a:fillRect/>
            </a:stretch>
          </p:blipFill>
          <p:spPr>
            <a:xfrm>
              <a:off x="2003245" y="290085"/>
              <a:ext cx="3941807" cy="2115928"/>
            </a:xfrm>
            <a:prstGeom prst="rect">
              <a:avLst/>
            </a:prstGeom>
          </p:spPr>
        </p:pic>
        <p:pic>
          <p:nvPicPr>
            <p:cNvPr id="7" name="图片 6"/>
            <p:cNvPicPr>
              <a:picLocks noChangeAspect="1"/>
            </p:cNvPicPr>
            <p:nvPr/>
          </p:nvPicPr>
          <p:blipFill>
            <a:blip r:embed="rId4" cstate="print"/>
            <a:stretch>
              <a:fillRect/>
            </a:stretch>
          </p:blipFill>
          <p:spPr>
            <a:xfrm>
              <a:off x="6003188" y="290085"/>
              <a:ext cx="3140812" cy="2116800"/>
            </a:xfrm>
            <a:prstGeom prst="rect">
              <a:avLst/>
            </a:prstGeom>
          </p:spPr>
        </p:pic>
        <p:pic>
          <p:nvPicPr>
            <p:cNvPr id="8" name="图片 7"/>
            <p:cNvPicPr>
              <a:picLocks noChangeAspect="1"/>
            </p:cNvPicPr>
            <p:nvPr/>
          </p:nvPicPr>
          <p:blipFill>
            <a:blip r:embed="rId5" cstate="print"/>
            <a:stretch>
              <a:fillRect/>
            </a:stretch>
          </p:blipFill>
          <p:spPr>
            <a:xfrm>
              <a:off x="490413" y="289213"/>
              <a:ext cx="1454696" cy="2116800"/>
            </a:xfrm>
            <a:prstGeom prst="rect">
              <a:avLst/>
            </a:prstGeom>
          </p:spPr>
        </p:pic>
      </p:grpSp>
      <p:sp>
        <p:nvSpPr>
          <p:cNvPr id="12" name="标题 1"/>
          <p:cNvSpPr txBox="1">
            <a:spLocks/>
          </p:cNvSpPr>
          <p:nvPr/>
        </p:nvSpPr>
        <p:spPr>
          <a:xfrm>
            <a:off x="5419678" y="3276894"/>
            <a:ext cx="3339687" cy="830997"/>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中文名：大麻</a:t>
            </a: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拉丁学名：</a:t>
            </a:r>
            <a:r>
              <a:rPr lang="en-US" altLang="zh-CN" sz="900" dirty="0">
                <a:solidFill>
                  <a:schemeClr val="bg1"/>
                </a:solidFill>
                <a:latin typeface="微软雅黑" pitchFamily="34" charset="-122"/>
                <a:ea typeface="微软雅黑" pitchFamily="34" charset="-122"/>
              </a:rPr>
              <a:t>Cannabis sativa L.</a:t>
            </a:r>
          </a:p>
          <a:p>
            <a:pPr algn="just">
              <a:lnSpc>
                <a:spcPct val="200000"/>
              </a:lnSpc>
            </a:pPr>
            <a:r>
              <a:rPr lang="zh-CN" altLang="en-US" sz="900" dirty="0">
                <a:solidFill>
                  <a:schemeClr val="bg1"/>
                </a:solidFill>
                <a:latin typeface="微软雅黑" pitchFamily="34" charset="-122"/>
                <a:ea typeface="微软雅黑" pitchFamily="34" charset="-122"/>
              </a:rPr>
              <a:t>别称：山丝苗、线麻、胡麻、野麻、火麻</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分布区域：原产锡金、不丹、印度和中亚细亚及中国各地</a:t>
            </a:r>
            <a:endParaRPr lang="en-US" altLang="zh-CN" sz="900" dirty="0">
              <a:solidFill>
                <a:schemeClr val="bg1"/>
              </a:solidFill>
              <a:latin typeface="微软雅黑" pitchFamily="34" charset="-122"/>
              <a:ea typeface="微软雅黑" pitchFamily="34" charset="-122"/>
            </a:endParaRPr>
          </a:p>
        </p:txBody>
      </p:sp>
      <p:cxnSp>
        <p:nvCxnSpPr>
          <p:cNvPr id="13" name="直接连接符 12"/>
          <p:cNvCxnSpPr/>
          <p:nvPr/>
        </p:nvCxnSpPr>
        <p:spPr>
          <a:xfrm>
            <a:off x="5419678" y="3590652"/>
            <a:ext cx="32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419678" y="3863080"/>
            <a:ext cx="32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85020606"/>
      </p:ext>
    </p:extLst>
  </p:cSld>
  <p:clrMapOvr>
    <a:masterClrMapping/>
  </p:clrMapOvr>
  <p:transition spd="slow" advClick="0" advTm="3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354309" y="1336693"/>
            <a:ext cx="209884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800" b="1" dirty="0">
                <a:solidFill>
                  <a:schemeClr val="bg1"/>
                </a:solidFill>
                <a:latin typeface="微软雅黑" pitchFamily="34" charset="-122"/>
                <a:ea typeface="微软雅黑" pitchFamily="34" charset="-122"/>
              </a:rPr>
              <a:t>古柯</a:t>
            </a:r>
          </a:p>
        </p:txBody>
      </p:sp>
      <p:grpSp>
        <p:nvGrpSpPr>
          <p:cNvPr id="2" name="组合 7"/>
          <p:cNvGrpSpPr/>
          <p:nvPr/>
        </p:nvGrpSpPr>
        <p:grpSpPr>
          <a:xfrm>
            <a:off x="-1" y="0"/>
            <a:ext cx="2579239" cy="5143458"/>
            <a:chOff x="0" y="0"/>
            <a:chExt cx="2160000" cy="4307421"/>
          </a:xfrm>
        </p:grpSpPr>
        <p:pic>
          <p:nvPicPr>
            <p:cNvPr id="6" name="图片 5"/>
            <p:cNvPicPr>
              <a:picLocks noChangeAspect="1"/>
            </p:cNvPicPr>
            <p:nvPr/>
          </p:nvPicPr>
          <p:blipFill>
            <a:blip r:embed="rId3" cstate="print"/>
            <a:stretch>
              <a:fillRect/>
            </a:stretch>
          </p:blipFill>
          <p:spPr>
            <a:xfrm>
              <a:off x="0" y="0"/>
              <a:ext cx="2160000" cy="1979421"/>
            </a:xfrm>
            <a:prstGeom prst="rect">
              <a:avLst/>
            </a:prstGeom>
          </p:spPr>
        </p:pic>
        <p:pic>
          <p:nvPicPr>
            <p:cNvPr id="7" name="图片 6"/>
            <p:cNvPicPr>
              <a:picLocks noChangeAspect="1"/>
            </p:cNvPicPr>
            <p:nvPr/>
          </p:nvPicPr>
          <p:blipFill>
            <a:blip r:embed="rId4" cstate="print"/>
            <a:stretch>
              <a:fillRect/>
            </a:stretch>
          </p:blipFill>
          <p:spPr>
            <a:xfrm>
              <a:off x="0" y="1979421"/>
              <a:ext cx="2160000" cy="2328000"/>
            </a:xfrm>
            <a:prstGeom prst="rect">
              <a:avLst/>
            </a:prstGeom>
          </p:spPr>
        </p:pic>
      </p:grpSp>
      <p:sp>
        <p:nvSpPr>
          <p:cNvPr id="9" name="标题 1"/>
          <p:cNvSpPr txBox="1">
            <a:spLocks/>
          </p:cNvSpPr>
          <p:nvPr/>
        </p:nvSpPr>
        <p:spPr>
          <a:xfrm>
            <a:off x="6476474" y="1537986"/>
            <a:ext cx="1286466" cy="2215991"/>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中文名：古柯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英文名称：</a:t>
            </a:r>
            <a:r>
              <a:rPr lang="en-US" altLang="zh-CN" sz="900" dirty="0">
                <a:solidFill>
                  <a:schemeClr val="bg1"/>
                </a:solidFill>
                <a:latin typeface="微软雅黑" pitchFamily="34" charset="-122"/>
                <a:ea typeface="微软雅黑" pitchFamily="34" charset="-122"/>
              </a:rPr>
              <a:t>Coca</a:t>
            </a:r>
          </a:p>
          <a:p>
            <a:pPr algn="just">
              <a:lnSpc>
                <a:spcPct val="200000"/>
              </a:lnSpc>
            </a:pPr>
            <a:r>
              <a:rPr lang="zh-CN" altLang="en-US" sz="900" dirty="0">
                <a:solidFill>
                  <a:schemeClr val="bg1"/>
                </a:solidFill>
                <a:latin typeface="微软雅黑" pitchFamily="34" charset="-122"/>
                <a:ea typeface="微软雅黑" pitchFamily="34" charset="-122"/>
              </a:rPr>
              <a:t>别称：古加、高柯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界：植物界</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纲：双子叶植物纲</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亚纲：原始花被亚纲</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属：古柯属</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种：古柯</a:t>
            </a:r>
            <a:endParaRPr lang="en-US" altLang="zh-CN" sz="900" dirty="0">
              <a:solidFill>
                <a:schemeClr val="bg1"/>
              </a:solidFill>
              <a:latin typeface="微软雅黑" pitchFamily="34" charset="-122"/>
              <a:ea typeface="微软雅黑" pitchFamily="34" charset="-122"/>
            </a:endParaRPr>
          </a:p>
        </p:txBody>
      </p:sp>
      <p:cxnSp>
        <p:nvCxnSpPr>
          <p:cNvPr id="10" name="直接连接符 9"/>
          <p:cNvCxnSpPr/>
          <p:nvPr/>
        </p:nvCxnSpPr>
        <p:spPr>
          <a:xfrm>
            <a:off x="6463861" y="1851744"/>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463861" y="212396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463861" y="2396180"/>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63861" y="2668398"/>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463861" y="2940616"/>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463861" y="3212834"/>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463861" y="348505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64359569"/>
      </p:ext>
    </p:extLst>
  </p:cSld>
  <p:clrMapOvr>
    <a:masterClrMapping/>
  </p:clrMapOvr>
  <p:transition spd="slow" advClick="0" advTm="3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64782" y="856462"/>
            <a:ext cx="3430578" cy="3430576"/>
          </a:xfrm>
          <a:prstGeom prst="rect">
            <a:avLst/>
          </a:prstGeom>
        </p:spPr>
      </p:pic>
      <p:sp>
        <p:nvSpPr>
          <p:cNvPr id="3" name="标题 1"/>
          <p:cNvSpPr txBox="1">
            <a:spLocks/>
          </p:cNvSpPr>
          <p:nvPr/>
        </p:nvSpPr>
        <p:spPr>
          <a:xfrm>
            <a:off x="639773" y="1120562"/>
            <a:ext cx="2228118"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800" b="1" dirty="0">
                <a:solidFill>
                  <a:schemeClr val="bg1"/>
                </a:solidFill>
                <a:latin typeface="微软雅黑" pitchFamily="34" charset="-122"/>
                <a:ea typeface="微软雅黑" pitchFamily="34" charset="-122"/>
              </a:rPr>
              <a:t>杜冷丁</a:t>
            </a:r>
          </a:p>
        </p:txBody>
      </p:sp>
      <p:sp>
        <p:nvSpPr>
          <p:cNvPr id="5" name="标题 1"/>
          <p:cNvSpPr txBox="1">
            <a:spLocks/>
          </p:cNvSpPr>
          <p:nvPr/>
        </p:nvSpPr>
        <p:spPr>
          <a:xfrm>
            <a:off x="3140490" y="1903746"/>
            <a:ext cx="1494572" cy="1343188"/>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中文名：杜冷丁</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英文名称：</a:t>
            </a:r>
            <a:r>
              <a:rPr lang="en-US" altLang="zh-CN" sz="900" dirty="0" err="1">
                <a:solidFill>
                  <a:schemeClr val="bg1"/>
                </a:solidFill>
                <a:latin typeface="微软雅黑" pitchFamily="34" charset="-122"/>
                <a:ea typeface="微软雅黑" pitchFamily="34" charset="-122"/>
              </a:rPr>
              <a:t>Dolantin</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别名：美吡利啶 </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作用：是一种抗痉挛的止痛药</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化学式：</a:t>
            </a:r>
            <a:r>
              <a:rPr lang="en-US" altLang="zh-CN" sz="900" dirty="0">
                <a:solidFill>
                  <a:schemeClr val="bg1"/>
                </a:solidFill>
                <a:latin typeface="微软雅黑" pitchFamily="34" charset="-122"/>
                <a:ea typeface="微软雅黑" pitchFamily="34" charset="-122"/>
              </a:rPr>
              <a:t>C15H21NO2</a:t>
            </a:r>
          </a:p>
        </p:txBody>
      </p:sp>
      <p:cxnSp>
        <p:nvCxnSpPr>
          <p:cNvPr id="6" name="直接连接符 5"/>
          <p:cNvCxnSpPr/>
          <p:nvPr/>
        </p:nvCxnSpPr>
        <p:spPr>
          <a:xfrm>
            <a:off x="3127877" y="2217504"/>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127877" y="2489722"/>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3127877" y="2761940"/>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65560392"/>
      </p:ext>
    </p:extLst>
  </p:cSld>
  <p:clrMapOvr>
    <a:masterClrMapping/>
  </p:clrMapOvr>
  <p:transition spd="slow" advClick="0" advTm="3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741100" y="465292"/>
            <a:ext cx="1983896"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4800" b="1" dirty="0">
                <a:solidFill>
                  <a:schemeClr val="bg1"/>
                </a:solidFill>
                <a:latin typeface="微软雅黑" pitchFamily="34" charset="-122"/>
                <a:ea typeface="微软雅黑" pitchFamily="34" charset="-122"/>
              </a:rPr>
              <a:t>海洛因</a:t>
            </a:r>
          </a:p>
        </p:txBody>
      </p:sp>
      <p:sp>
        <p:nvSpPr>
          <p:cNvPr id="4" name="标题 1"/>
          <p:cNvSpPr txBox="1">
            <a:spLocks/>
          </p:cNvSpPr>
          <p:nvPr/>
        </p:nvSpPr>
        <p:spPr>
          <a:xfrm>
            <a:off x="6898990" y="1115470"/>
            <a:ext cx="1494572" cy="1107996"/>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中文名：海洛因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Heroin</a:t>
            </a:r>
          </a:p>
          <a:p>
            <a:pPr algn="just">
              <a:lnSpc>
                <a:spcPct val="200000"/>
              </a:lnSpc>
            </a:pPr>
            <a:r>
              <a:rPr lang="zh-CN" altLang="en-US" sz="900" dirty="0">
                <a:solidFill>
                  <a:schemeClr val="bg1"/>
                </a:solidFill>
                <a:latin typeface="微软雅黑" pitchFamily="34" charset="-122"/>
                <a:ea typeface="微软雅黑" pitchFamily="34" charset="-122"/>
              </a:rPr>
              <a:t>外观：白色结晶粉末</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别名：几号、白粉、白面</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6886377" y="1429228"/>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886377" y="1701446"/>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886377" y="1973664"/>
            <a:ext cx="15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stretch>
            <a:fillRect/>
          </a:stretch>
        </p:blipFill>
        <p:spPr>
          <a:xfrm>
            <a:off x="0" y="-900"/>
            <a:ext cx="4177455" cy="5144400"/>
          </a:xfrm>
          <a:prstGeom prst="rect">
            <a:avLst/>
          </a:prstGeom>
        </p:spPr>
      </p:pic>
    </p:spTree>
    <p:extLst>
      <p:ext uri="{BB962C8B-B14F-4D97-AF65-F5344CB8AC3E}">
        <p14:creationId xmlns="" xmlns:p14="http://schemas.microsoft.com/office/powerpoint/2010/main" val="1186490529"/>
      </p:ext>
    </p:extLst>
  </p:cSld>
  <p:clrMapOvr>
    <a:masterClrMapping/>
  </p:clrMapOvr>
  <p:transition spd="slow" advClick="0" advTm="3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408039" y="0"/>
            <a:ext cx="47359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txBox="1">
            <a:spLocks/>
          </p:cNvSpPr>
          <p:nvPr/>
        </p:nvSpPr>
        <p:spPr>
          <a:xfrm>
            <a:off x="454599" y="720117"/>
            <a:ext cx="2197161"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4800" b="1" dirty="0">
                <a:solidFill>
                  <a:schemeClr val="bg1"/>
                </a:solidFill>
                <a:latin typeface="微软雅黑" pitchFamily="34" charset="-122"/>
                <a:ea typeface="微软雅黑" pitchFamily="34" charset="-122"/>
              </a:rPr>
              <a:t>可卡因</a:t>
            </a:r>
          </a:p>
        </p:txBody>
      </p:sp>
      <p:pic>
        <p:nvPicPr>
          <p:cNvPr id="8" name="图片 7"/>
          <p:cNvPicPr>
            <a:picLocks noChangeAspect="1"/>
          </p:cNvPicPr>
          <p:nvPr/>
        </p:nvPicPr>
        <p:blipFill>
          <a:blip r:embed="rId3" cstate="print"/>
          <a:stretch>
            <a:fillRect/>
          </a:stretch>
        </p:blipFill>
        <p:spPr>
          <a:xfrm>
            <a:off x="4407286" y="580624"/>
            <a:ext cx="4736713" cy="3982253"/>
          </a:xfrm>
          <a:prstGeom prst="rect">
            <a:avLst/>
          </a:prstGeom>
        </p:spPr>
      </p:pic>
      <p:grpSp>
        <p:nvGrpSpPr>
          <p:cNvPr id="9" name="组合 13"/>
          <p:cNvGrpSpPr/>
          <p:nvPr/>
        </p:nvGrpSpPr>
        <p:grpSpPr>
          <a:xfrm>
            <a:off x="2574617" y="1411861"/>
            <a:ext cx="1507185" cy="2215991"/>
            <a:chOff x="2932386" y="1115470"/>
            <a:chExt cx="1507185" cy="2215991"/>
          </a:xfrm>
        </p:grpSpPr>
        <p:sp>
          <p:nvSpPr>
            <p:cNvPr id="4" name="标题 1"/>
            <p:cNvSpPr txBox="1">
              <a:spLocks/>
            </p:cNvSpPr>
            <p:nvPr/>
          </p:nvSpPr>
          <p:spPr>
            <a:xfrm>
              <a:off x="2944999" y="1115470"/>
              <a:ext cx="1494572" cy="2215991"/>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200000"/>
                </a:lnSpc>
              </a:pPr>
              <a:r>
                <a:rPr lang="zh-CN" altLang="en-US" sz="900" dirty="0">
                  <a:solidFill>
                    <a:schemeClr val="bg1"/>
                  </a:solidFill>
                  <a:latin typeface="微软雅黑" pitchFamily="34" charset="-122"/>
                  <a:ea typeface="微软雅黑" pitchFamily="34" charset="-122"/>
                </a:rPr>
                <a:t>中文名：可卡因</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英文名：</a:t>
              </a:r>
              <a:r>
                <a:rPr lang="en-US" altLang="zh-CN" sz="900" dirty="0">
                  <a:solidFill>
                    <a:schemeClr val="bg1"/>
                  </a:solidFill>
                  <a:latin typeface="微软雅黑" pitchFamily="34" charset="-122"/>
                  <a:ea typeface="微软雅黑" pitchFamily="34" charset="-122"/>
                </a:rPr>
                <a:t>Cocaine</a:t>
              </a:r>
            </a:p>
            <a:p>
              <a:pPr algn="just">
                <a:lnSpc>
                  <a:spcPct val="200000"/>
                </a:lnSpc>
              </a:pPr>
              <a:r>
                <a:rPr lang="zh-CN" altLang="en-US" sz="900" dirty="0">
                  <a:solidFill>
                    <a:schemeClr val="bg1"/>
                  </a:solidFill>
                  <a:latin typeface="微软雅黑" pitchFamily="34" charset="-122"/>
                  <a:ea typeface="微软雅黑" pitchFamily="34" charset="-122"/>
                </a:rPr>
                <a:t>别称：古柯碱、可可精</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化学式：</a:t>
              </a:r>
              <a:r>
                <a:rPr lang="en-US" altLang="zh-CN" sz="900" dirty="0">
                  <a:solidFill>
                    <a:schemeClr val="bg1"/>
                  </a:solidFill>
                  <a:latin typeface="微软雅黑" pitchFamily="34" charset="-122"/>
                  <a:ea typeface="微软雅黑" pitchFamily="34" charset="-122"/>
                </a:rPr>
                <a:t>C17H21NO4</a:t>
              </a:r>
            </a:p>
            <a:p>
              <a:pPr algn="just">
                <a:lnSpc>
                  <a:spcPct val="200000"/>
                </a:lnSpc>
              </a:pPr>
              <a:r>
                <a:rPr lang="zh-CN" altLang="en-US" sz="900" dirty="0">
                  <a:solidFill>
                    <a:schemeClr val="bg1"/>
                  </a:solidFill>
                  <a:latin typeface="微软雅黑" pitchFamily="34" charset="-122"/>
                  <a:ea typeface="微软雅黑" pitchFamily="34" charset="-122"/>
                </a:rPr>
                <a:t>分子量：</a:t>
              </a:r>
              <a:r>
                <a:rPr lang="en-US" altLang="zh-CN" sz="900" dirty="0">
                  <a:solidFill>
                    <a:schemeClr val="bg1"/>
                  </a:solidFill>
                  <a:latin typeface="微软雅黑" pitchFamily="34" charset="-122"/>
                  <a:ea typeface="微软雅黑" pitchFamily="34" charset="-122"/>
                </a:rPr>
                <a:t>303</a:t>
              </a:r>
            </a:p>
            <a:p>
              <a:pPr algn="just">
                <a:lnSpc>
                  <a:spcPct val="200000"/>
                </a:lnSpc>
              </a:pPr>
              <a:r>
                <a:rPr lang="zh-CN" altLang="en-US" sz="900" dirty="0">
                  <a:solidFill>
                    <a:schemeClr val="bg1"/>
                  </a:solidFill>
                  <a:latin typeface="微软雅黑" pitchFamily="34" charset="-122"/>
                  <a:ea typeface="微软雅黑" pitchFamily="34" charset="-122"/>
                </a:rPr>
                <a:t>熔点：</a:t>
              </a:r>
              <a:r>
                <a:rPr lang="en-US" altLang="zh-CN" sz="900" dirty="0">
                  <a:solidFill>
                    <a:schemeClr val="bg1"/>
                  </a:solidFill>
                  <a:latin typeface="微软雅黑" pitchFamily="34" charset="-122"/>
                  <a:ea typeface="微软雅黑" pitchFamily="34" charset="-122"/>
                </a:rPr>
                <a:t>98°</a:t>
              </a:r>
            </a:p>
            <a:p>
              <a:pPr algn="just">
                <a:lnSpc>
                  <a:spcPct val="200000"/>
                </a:lnSpc>
              </a:pPr>
              <a:r>
                <a:rPr lang="zh-CN" altLang="en-US" sz="900" dirty="0">
                  <a:solidFill>
                    <a:schemeClr val="bg1"/>
                  </a:solidFill>
                  <a:latin typeface="微软雅黑" pitchFamily="34" charset="-122"/>
                  <a:ea typeface="微软雅黑" pitchFamily="34" charset="-122"/>
                </a:rPr>
                <a:t>水溶性：不溶</a:t>
              </a:r>
              <a:endParaRPr lang="en-US" altLang="zh-CN" sz="900" dirty="0">
                <a:solidFill>
                  <a:schemeClr val="bg1"/>
                </a:solidFill>
                <a:latin typeface="微软雅黑" pitchFamily="34" charset="-122"/>
                <a:ea typeface="微软雅黑" pitchFamily="34" charset="-122"/>
              </a:endParaRPr>
            </a:p>
            <a:p>
              <a:pPr algn="just">
                <a:lnSpc>
                  <a:spcPct val="200000"/>
                </a:lnSpc>
              </a:pPr>
              <a:r>
                <a:rPr lang="zh-CN" altLang="en-US" sz="900" dirty="0">
                  <a:solidFill>
                    <a:schemeClr val="bg1"/>
                  </a:solidFill>
                  <a:latin typeface="微软雅黑" pitchFamily="34" charset="-122"/>
                  <a:ea typeface="微软雅黑" pitchFamily="34" charset="-122"/>
                </a:rPr>
                <a:t>外观：白色粉末状晶体状</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2932386" y="1429228"/>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932386" y="1700745"/>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932386" y="197226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932386" y="2243779"/>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932386" y="2515296"/>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932386" y="2786813"/>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32386" y="3058332"/>
              <a:ext cx="144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905454382"/>
      </p:ext>
    </p:extLst>
  </p:cSld>
  <p:clrMapOvr>
    <a:masterClrMapping/>
  </p:clrMapOvr>
  <p:transition spd="slow" advClick="0" advTm="3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468414" y="269631"/>
            <a:ext cx="2207172" cy="703384"/>
            <a:chOff x="3468414" y="269631"/>
            <a:chExt cx="2207172" cy="703384"/>
          </a:xfrm>
        </p:grpSpPr>
        <p:sp>
          <p:nvSpPr>
            <p:cNvPr id="3" name="标题 1"/>
            <p:cNvSpPr txBox="1">
              <a:spLocks/>
            </p:cNvSpPr>
            <p:nvPr/>
          </p:nvSpPr>
          <p:spPr>
            <a:xfrm>
              <a:off x="3468414" y="357927"/>
              <a:ext cx="2207172" cy="49244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600" b="1" dirty="0">
                  <a:solidFill>
                    <a:schemeClr val="bg1"/>
                  </a:solidFill>
                  <a:latin typeface="微软雅黑" pitchFamily="34" charset="-122"/>
                  <a:ea typeface="微软雅黑" pitchFamily="34" charset="-122"/>
                </a:rPr>
                <a:t>新型毒品</a:t>
              </a:r>
              <a:r>
                <a:rPr lang="zh-CN" altLang="en-US" sz="1600" b="1" dirty="0" smtClean="0">
                  <a:solidFill>
                    <a:schemeClr val="bg1"/>
                  </a:solidFill>
                  <a:latin typeface="微软雅黑" pitchFamily="34" charset="-122"/>
                  <a:ea typeface="微软雅黑" pitchFamily="34" charset="-122"/>
                </a:rPr>
                <a:t>种类</a:t>
              </a:r>
              <a:endParaRPr lang="en-US" altLang="zh-CN" sz="1600" b="1" dirty="0" smtClean="0">
                <a:solidFill>
                  <a:schemeClr val="bg1"/>
                </a:solidFill>
                <a:latin typeface="微软雅黑" pitchFamily="34" charset="-122"/>
                <a:ea typeface="微软雅黑" pitchFamily="34" charset="-122"/>
              </a:endParaRPr>
            </a:p>
            <a:p>
              <a:pPr algn="ctr">
                <a:lnSpc>
                  <a:spcPct val="100000"/>
                </a:lnSpc>
              </a:pPr>
              <a:r>
                <a:rPr lang="en-US" altLang="zh-CN" sz="1600" b="1" dirty="0" smtClean="0">
                  <a:solidFill>
                    <a:schemeClr val="bg1"/>
                  </a:solidFill>
                  <a:latin typeface="微软雅黑" pitchFamily="34" charset="-122"/>
                  <a:ea typeface="微软雅黑" pitchFamily="34" charset="-122"/>
                </a:rPr>
                <a:t>The New Drugs</a:t>
              </a:r>
              <a:endParaRPr lang="zh-CN" altLang="en-US" sz="1600" b="1" dirty="0">
                <a:solidFill>
                  <a:schemeClr val="bg1"/>
                </a:solidFill>
                <a:latin typeface="微软雅黑" pitchFamily="34" charset="-122"/>
                <a:ea typeface="微软雅黑" pitchFamily="34" charset="-122"/>
              </a:endParaRPr>
            </a:p>
          </p:txBody>
        </p:sp>
        <p:sp>
          <p:nvSpPr>
            <p:cNvPr id="4" name="矩形 3"/>
            <p:cNvSpPr/>
            <p:nvPr/>
          </p:nvSpPr>
          <p:spPr>
            <a:xfrm>
              <a:off x="3623735" y="269631"/>
              <a:ext cx="1824827" cy="70338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grpSp>
      <p:grpSp>
        <p:nvGrpSpPr>
          <p:cNvPr id="25" name="组合 24"/>
          <p:cNvGrpSpPr/>
          <p:nvPr/>
        </p:nvGrpSpPr>
        <p:grpSpPr>
          <a:xfrm>
            <a:off x="1499173" y="1898167"/>
            <a:ext cx="5730005" cy="1565338"/>
            <a:chOff x="983767" y="1898167"/>
            <a:chExt cx="5730005" cy="1565338"/>
          </a:xfrm>
        </p:grpSpPr>
        <p:sp>
          <p:nvSpPr>
            <p:cNvPr id="5" name="椭圆 4"/>
            <p:cNvSpPr/>
            <p:nvPr/>
          </p:nvSpPr>
          <p:spPr>
            <a:xfrm>
              <a:off x="983767"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0" name="标题 1"/>
            <p:cNvSpPr txBox="1">
              <a:spLocks/>
            </p:cNvSpPr>
            <p:nvPr/>
          </p:nvSpPr>
          <p:spPr>
            <a:xfrm>
              <a:off x="1204486"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冰毒</a:t>
              </a:r>
            </a:p>
          </p:txBody>
        </p:sp>
        <p:pic>
          <p:nvPicPr>
            <p:cNvPr id="15" name="图片 1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55470" y="1969869"/>
              <a:ext cx="1080000" cy="1080000"/>
            </a:xfrm>
            <a:prstGeom prst="rect">
              <a:avLst/>
            </a:prstGeom>
          </p:spPr>
        </p:pic>
        <p:grpSp>
          <p:nvGrpSpPr>
            <p:cNvPr id="20" name="组合 20"/>
            <p:cNvGrpSpPr/>
            <p:nvPr/>
          </p:nvGrpSpPr>
          <p:grpSpPr>
            <a:xfrm>
              <a:off x="2472032" y="1898167"/>
              <a:ext cx="1223407" cy="1565338"/>
              <a:chOff x="2566626" y="1898167"/>
              <a:chExt cx="1223407" cy="1565338"/>
            </a:xfrm>
          </p:grpSpPr>
          <p:sp>
            <p:nvSpPr>
              <p:cNvPr id="6" name="椭圆 5"/>
              <p:cNvSpPr/>
              <p:nvPr/>
            </p:nvSpPr>
            <p:spPr>
              <a:xfrm>
                <a:off x="2566626"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1" name="标题 1"/>
              <p:cNvSpPr txBox="1">
                <a:spLocks/>
              </p:cNvSpPr>
              <p:nvPr/>
            </p:nvSpPr>
            <p:spPr>
              <a:xfrm>
                <a:off x="2787345"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摇头丸</a:t>
                </a:r>
              </a:p>
            </p:txBody>
          </p:sp>
          <p:pic>
            <p:nvPicPr>
              <p:cNvPr id="16" name="图片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38329" y="1969869"/>
                <a:ext cx="1080000" cy="1080000"/>
              </a:xfrm>
              <a:prstGeom prst="rect">
                <a:avLst/>
              </a:prstGeom>
            </p:spPr>
          </p:pic>
        </p:grpSp>
        <p:grpSp>
          <p:nvGrpSpPr>
            <p:cNvPr id="21" name="组合 21"/>
            <p:cNvGrpSpPr/>
            <p:nvPr/>
          </p:nvGrpSpPr>
          <p:grpSpPr>
            <a:xfrm>
              <a:off x="3960297" y="1898167"/>
              <a:ext cx="1223407" cy="1565338"/>
              <a:chOff x="4054891" y="1898167"/>
              <a:chExt cx="1223407" cy="1565338"/>
            </a:xfrm>
          </p:grpSpPr>
          <p:sp>
            <p:nvSpPr>
              <p:cNvPr id="7" name="椭圆 6"/>
              <p:cNvSpPr/>
              <p:nvPr/>
            </p:nvSpPr>
            <p:spPr>
              <a:xfrm>
                <a:off x="4054891"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2" name="标题 1"/>
              <p:cNvSpPr txBox="1">
                <a:spLocks/>
              </p:cNvSpPr>
              <p:nvPr/>
            </p:nvSpPr>
            <p:spPr>
              <a:xfrm>
                <a:off x="4275610"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1000" b="1" dirty="0">
                    <a:solidFill>
                      <a:schemeClr val="bg1"/>
                    </a:solidFill>
                    <a:latin typeface="微软雅黑" pitchFamily="34" charset="-122"/>
                    <a:ea typeface="微软雅黑" pitchFamily="34" charset="-122"/>
                  </a:rPr>
                  <a:t>K</a:t>
                </a:r>
                <a:r>
                  <a:rPr lang="zh-CN" altLang="en-US" sz="1000" b="1" dirty="0">
                    <a:solidFill>
                      <a:schemeClr val="bg1"/>
                    </a:solidFill>
                    <a:latin typeface="微软雅黑" pitchFamily="34" charset="-122"/>
                    <a:ea typeface="微软雅黑" pitchFamily="34" charset="-122"/>
                  </a:rPr>
                  <a:t>粉</a:t>
                </a:r>
              </a:p>
            </p:txBody>
          </p:sp>
          <p:pic>
            <p:nvPicPr>
              <p:cNvPr id="17" name="图片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26594" y="1969869"/>
                <a:ext cx="1080000" cy="1080000"/>
              </a:xfrm>
              <a:prstGeom prst="rect">
                <a:avLst/>
              </a:prstGeom>
            </p:spPr>
          </p:pic>
        </p:grpSp>
        <p:grpSp>
          <p:nvGrpSpPr>
            <p:cNvPr id="23" name="组合 23"/>
            <p:cNvGrpSpPr/>
            <p:nvPr/>
          </p:nvGrpSpPr>
          <p:grpSpPr>
            <a:xfrm>
              <a:off x="5490365" y="1898167"/>
              <a:ext cx="1223407" cy="1565338"/>
              <a:chOff x="7031421" y="1898167"/>
              <a:chExt cx="1223407" cy="1565338"/>
            </a:xfrm>
          </p:grpSpPr>
          <p:sp>
            <p:nvSpPr>
              <p:cNvPr id="9" name="椭圆 8"/>
              <p:cNvSpPr/>
              <p:nvPr/>
            </p:nvSpPr>
            <p:spPr>
              <a:xfrm>
                <a:off x="7031421" y="1898167"/>
                <a:ext cx="1223407" cy="122340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p>
            </p:txBody>
          </p:sp>
          <p:sp>
            <p:nvSpPr>
              <p:cNvPr id="14" name="标题 1"/>
              <p:cNvSpPr txBox="1">
                <a:spLocks/>
              </p:cNvSpPr>
              <p:nvPr/>
            </p:nvSpPr>
            <p:spPr>
              <a:xfrm>
                <a:off x="7252140" y="3309617"/>
                <a:ext cx="781969" cy="15388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000" b="1" dirty="0">
                    <a:solidFill>
                      <a:schemeClr val="bg1"/>
                    </a:solidFill>
                    <a:latin typeface="微软雅黑" pitchFamily="34" charset="-122"/>
                    <a:ea typeface="微软雅黑" pitchFamily="34" charset="-122"/>
                  </a:rPr>
                  <a:t>三唑仑</a:t>
                </a:r>
              </a:p>
            </p:txBody>
          </p:sp>
          <p:pic>
            <p:nvPicPr>
              <p:cNvPr id="19" name="图片 1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03124" y="1969869"/>
                <a:ext cx="1080000" cy="1080000"/>
              </a:xfrm>
              <a:prstGeom prst="rect">
                <a:avLst/>
              </a:prstGeom>
            </p:spPr>
          </p:pic>
        </p:grpSp>
      </p:grpSp>
      <p:sp>
        <p:nvSpPr>
          <p:cNvPr id="26" name="标题 1"/>
          <p:cNvSpPr txBox="1">
            <a:spLocks/>
          </p:cNvSpPr>
          <p:nvPr/>
        </p:nvSpPr>
        <p:spPr>
          <a:xfrm>
            <a:off x="1487157" y="3990925"/>
            <a:ext cx="6109398" cy="43447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新型毒品还有安纳咖、氟硝安定、麦角乙二胺（</a:t>
            </a:r>
            <a:r>
              <a:rPr lang="en-US" altLang="zh-CN" sz="1000" b="1" dirty="0">
                <a:solidFill>
                  <a:schemeClr val="bg1"/>
                </a:solidFill>
                <a:latin typeface="微软雅黑" pitchFamily="34" charset="-122"/>
                <a:ea typeface="微软雅黑" pitchFamily="34" charset="-122"/>
              </a:rPr>
              <a:t>LSD</a:t>
            </a:r>
            <a:r>
              <a:rPr lang="zh-CN" altLang="en-US" sz="1000" b="1" dirty="0">
                <a:solidFill>
                  <a:schemeClr val="bg1"/>
                </a:solidFill>
                <a:latin typeface="微软雅黑" pitchFamily="34" charset="-122"/>
                <a:ea typeface="微软雅黑" pitchFamily="34" charset="-122"/>
              </a:rPr>
              <a:t>）、安眠酮、丁丙诺啡、地西泮及有机溶剂和鼻吸剂等。</a:t>
            </a:r>
          </a:p>
          <a:p>
            <a:pPr algn="ctr">
              <a:lnSpc>
                <a:spcPct val="150000"/>
              </a:lnSpc>
            </a:pPr>
            <a:r>
              <a:rPr lang="zh-CN" altLang="en-US" sz="1000" b="1" dirty="0">
                <a:solidFill>
                  <a:schemeClr val="bg1"/>
                </a:solidFill>
                <a:latin typeface="微软雅黑" pitchFamily="34" charset="-122"/>
                <a:ea typeface="微软雅黑" pitchFamily="34" charset="-122"/>
              </a:rPr>
              <a:t>另外，纯度在</a:t>
            </a:r>
            <a:r>
              <a:rPr lang="en-US" altLang="zh-CN" sz="1000" b="1" dirty="0">
                <a:solidFill>
                  <a:schemeClr val="bg1"/>
                </a:solidFill>
                <a:latin typeface="微软雅黑" pitchFamily="34" charset="-122"/>
                <a:ea typeface="微软雅黑" pitchFamily="34" charset="-122"/>
              </a:rPr>
              <a:t>99%</a:t>
            </a:r>
            <a:r>
              <a:rPr lang="zh-CN" altLang="en-US" sz="1000" b="1" dirty="0">
                <a:solidFill>
                  <a:schemeClr val="bg1"/>
                </a:solidFill>
                <a:latin typeface="微软雅黑" pitchFamily="34" charset="-122"/>
                <a:ea typeface="微软雅黑" pitchFamily="34" charset="-122"/>
              </a:rPr>
              <a:t>以上的毒品被称为“美金。”</a:t>
            </a:r>
          </a:p>
        </p:txBody>
      </p:sp>
    </p:spTree>
    <p:extLst>
      <p:ext uri="{BB962C8B-B14F-4D97-AF65-F5344CB8AC3E}">
        <p14:creationId xmlns="" xmlns:p14="http://schemas.microsoft.com/office/powerpoint/2010/main" val="432551067"/>
      </p:ext>
    </p:extLst>
  </p:cSld>
  <p:clrMapOvr>
    <a:masterClrMapping/>
  </p:clrMapOvr>
  <p:transition spd="slow" advClick="0" advTm="3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46721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txBox="1">
            <a:spLocks/>
          </p:cNvSpPr>
          <p:nvPr/>
        </p:nvSpPr>
        <p:spPr>
          <a:xfrm>
            <a:off x="5023004" y="865856"/>
            <a:ext cx="1810057"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4800" b="1" dirty="0">
                <a:solidFill>
                  <a:schemeClr val="bg1"/>
                </a:solidFill>
                <a:latin typeface="微软雅黑" pitchFamily="34" charset="-122"/>
                <a:ea typeface="微软雅黑" pitchFamily="34" charset="-122"/>
              </a:rPr>
              <a:t>冰毒</a:t>
            </a:r>
          </a:p>
        </p:txBody>
      </p:sp>
      <p:sp>
        <p:nvSpPr>
          <p:cNvPr id="6" name="标题 1"/>
          <p:cNvSpPr txBox="1">
            <a:spLocks/>
          </p:cNvSpPr>
          <p:nvPr/>
        </p:nvSpPr>
        <p:spPr>
          <a:xfrm>
            <a:off x="5040640" y="2064675"/>
            <a:ext cx="1803563" cy="1384995"/>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200000"/>
              </a:lnSpc>
            </a:pPr>
            <a:r>
              <a:rPr lang="zh-CN" altLang="en-US" sz="900" dirty="0">
                <a:solidFill>
                  <a:schemeClr val="bg1"/>
                </a:solidFill>
                <a:latin typeface="微软雅黑" pitchFamily="34" charset="-122"/>
                <a:ea typeface="微软雅黑" pitchFamily="34" charset="-122"/>
              </a:rPr>
              <a:t>中文名：冰毒</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methamphetamine</a:t>
            </a:r>
            <a:r>
              <a:rPr lang="zh-CN" altLang="en-US" sz="900" dirty="0">
                <a:solidFill>
                  <a:schemeClr val="bg1"/>
                </a:solidFill>
                <a:latin typeface="微软雅黑" pitchFamily="34" charset="-122"/>
                <a:ea typeface="微软雅黑" pitchFamily="34" charset="-122"/>
              </a:rPr>
              <a:t>、</a:t>
            </a:r>
            <a:r>
              <a:rPr lang="en-US" altLang="zh-CN" sz="900" dirty="0">
                <a:solidFill>
                  <a:schemeClr val="bg1"/>
                </a:solidFill>
                <a:latin typeface="微软雅黑" pitchFamily="34" charset="-122"/>
                <a:ea typeface="微软雅黑" pitchFamily="34" charset="-122"/>
              </a:rPr>
              <a:t>ice</a:t>
            </a:r>
          </a:p>
          <a:p>
            <a:pPr>
              <a:lnSpc>
                <a:spcPct val="200000"/>
              </a:lnSpc>
            </a:pPr>
            <a:r>
              <a:rPr lang="zh-CN" altLang="en-US" sz="900" dirty="0">
                <a:solidFill>
                  <a:schemeClr val="bg1"/>
                </a:solidFill>
                <a:latin typeface="微软雅黑" pitchFamily="34" charset="-122"/>
                <a:ea typeface="微软雅黑" pitchFamily="34" charset="-122"/>
              </a:rPr>
              <a:t>化学名：甲基苯丙胺（主要成分）</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别名：甲基安非他明，去氧麻黄素</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类别：新型毒品</a:t>
            </a:r>
            <a:endParaRPr lang="en-US" altLang="zh-CN" sz="900" dirty="0">
              <a:solidFill>
                <a:schemeClr val="bg1"/>
              </a:solidFill>
              <a:latin typeface="微软雅黑" pitchFamily="34" charset="-122"/>
              <a:ea typeface="微软雅黑" pitchFamily="34" charset="-122"/>
            </a:endParaRPr>
          </a:p>
        </p:txBody>
      </p:sp>
      <p:cxnSp>
        <p:nvCxnSpPr>
          <p:cNvPr id="7" name="直接连接符 6"/>
          <p:cNvCxnSpPr/>
          <p:nvPr/>
        </p:nvCxnSpPr>
        <p:spPr>
          <a:xfrm>
            <a:off x="5028028" y="2378433"/>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028028" y="2649950"/>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028028" y="2921467"/>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5028028" y="3192984"/>
            <a:ext cx="180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组合 15"/>
          <p:cNvGrpSpPr/>
          <p:nvPr/>
        </p:nvGrpSpPr>
        <p:grpSpPr>
          <a:xfrm>
            <a:off x="435129" y="720861"/>
            <a:ext cx="4237032" cy="3664835"/>
            <a:chOff x="0" y="601741"/>
            <a:chExt cx="4237032" cy="3664835"/>
          </a:xfrm>
        </p:grpSpPr>
        <p:pic>
          <p:nvPicPr>
            <p:cNvPr id="2" name="图片 1"/>
            <p:cNvPicPr>
              <a:picLocks noChangeAspect="1"/>
            </p:cNvPicPr>
            <p:nvPr/>
          </p:nvPicPr>
          <p:blipFill>
            <a:blip r:embed="rId3" cstate="print"/>
            <a:stretch>
              <a:fillRect/>
            </a:stretch>
          </p:blipFill>
          <p:spPr>
            <a:xfrm>
              <a:off x="0" y="606738"/>
              <a:ext cx="2343067" cy="1751286"/>
            </a:xfrm>
            <a:prstGeom prst="rect">
              <a:avLst/>
            </a:prstGeom>
          </p:spPr>
        </p:pic>
        <p:pic>
          <p:nvPicPr>
            <p:cNvPr id="14" name="图片 13"/>
            <p:cNvPicPr>
              <a:picLocks noChangeAspect="1"/>
            </p:cNvPicPr>
            <p:nvPr/>
          </p:nvPicPr>
          <p:blipFill>
            <a:blip r:embed="rId4" cstate="print"/>
            <a:stretch>
              <a:fillRect/>
            </a:stretch>
          </p:blipFill>
          <p:spPr>
            <a:xfrm>
              <a:off x="2419661" y="601741"/>
              <a:ext cx="1817371" cy="1756283"/>
            </a:xfrm>
            <a:prstGeom prst="rect">
              <a:avLst/>
            </a:prstGeom>
          </p:spPr>
        </p:pic>
        <p:pic>
          <p:nvPicPr>
            <p:cNvPr id="15" name="图片 14"/>
            <p:cNvPicPr>
              <a:picLocks noChangeAspect="1"/>
            </p:cNvPicPr>
            <p:nvPr/>
          </p:nvPicPr>
          <p:blipFill>
            <a:blip r:embed="rId5" cstate="print"/>
            <a:stretch>
              <a:fillRect/>
            </a:stretch>
          </p:blipFill>
          <p:spPr>
            <a:xfrm>
              <a:off x="0" y="2423348"/>
              <a:ext cx="4237032" cy="1843228"/>
            </a:xfrm>
            <a:prstGeom prst="rect">
              <a:avLst/>
            </a:prstGeom>
          </p:spPr>
        </p:pic>
      </p:grpSp>
    </p:spTree>
    <p:extLst>
      <p:ext uri="{BB962C8B-B14F-4D97-AF65-F5344CB8AC3E}">
        <p14:creationId xmlns="" xmlns:p14="http://schemas.microsoft.com/office/powerpoint/2010/main" val="2662829280"/>
      </p:ext>
    </p:extLst>
  </p:cSld>
  <p:clrMapOvr>
    <a:masterClrMapping/>
  </p:clrMapOvr>
  <p:transition spd="slow" advClick="0" advTm="3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955148" y="703861"/>
            <a:ext cx="1586074"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摇头丸</a:t>
            </a:r>
          </a:p>
        </p:txBody>
      </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26418" y="2106820"/>
            <a:ext cx="2504734" cy="2504734"/>
          </a:xfrm>
          <a:prstGeom prst="rect">
            <a:avLst/>
          </a:prstGeom>
        </p:spPr>
      </p:pic>
      <p:pic>
        <p:nvPicPr>
          <p:cNvPr id="10" name="图片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900275" y="731720"/>
            <a:ext cx="1461755" cy="1461755"/>
          </a:xfrm>
          <a:prstGeom prst="rect">
            <a:avLst/>
          </a:prstGeom>
        </p:spPr>
      </p:pic>
      <p:grpSp>
        <p:nvGrpSpPr>
          <p:cNvPr id="14" name="组合 13"/>
          <p:cNvGrpSpPr/>
          <p:nvPr/>
        </p:nvGrpSpPr>
        <p:grpSpPr>
          <a:xfrm>
            <a:off x="4312672" y="410443"/>
            <a:ext cx="1911668" cy="1661993"/>
            <a:chOff x="2483872" y="1250028"/>
            <a:chExt cx="1911668" cy="1661993"/>
          </a:xfrm>
        </p:grpSpPr>
        <p:sp>
          <p:nvSpPr>
            <p:cNvPr id="4" name="标题 1"/>
            <p:cNvSpPr txBox="1">
              <a:spLocks/>
            </p:cNvSpPr>
            <p:nvPr/>
          </p:nvSpPr>
          <p:spPr>
            <a:xfrm>
              <a:off x="2496484" y="1250028"/>
              <a:ext cx="1899056" cy="1661993"/>
            </a:xfrm>
            <a:prstGeom prst="rect">
              <a:avLst/>
            </a:prstGeom>
          </p:spPr>
          <p:txBody>
            <a:bodyPr vert="horz" wrap="square" lIns="0" tIns="0" rIns="0" bIns="0" rtlCol="0" anchor="t">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200000"/>
                </a:lnSpc>
              </a:pPr>
              <a:r>
                <a:rPr lang="zh-CN" altLang="en-US" sz="900" dirty="0">
                  <a:solidFill>
                    <a:schemeClr val="bg1"/>
                  </a:solidFill>
                  <a:latin typeface="微软雅黑" pitchFamily="34" charset="-122"/>
                  <a:ea typeface="微软雅黑" pitchFamily="34" charset="-122"/>
                </a:rPr>
                <a:t>中文名：摇头丸</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外文名：</a:t>
              </a:r>
              <a:r>
                <a:rPr lang="en-US" altLang="zh-CN" sz="900" dirty="0">
                  <a:solidFill>
                    <a:schemeClr val="bg1"/>
                  </a:solidFill>
                  <a:latin typeface="微软雅黑" pitchFamily="34" charset="-122"/>
                  <a:ea typeface="微软雅黑" pitchFamily="34" charset="-122"/>
                </a:rPr>
                <a:t>ecstasy</a:t>
              </a:r>
            </a:p>
            <a:p>
              <a:pPr>
                <a:lnSpc>
                  <a:spcPct val="200000"/>
                </a:lnSpc>
              </a:pPr>
              <a:r>
                <a:rPr lang="zh-CN" altLang="en-US" sz="900" dirty="0">
                  <a:solidFill>
                    <a:schemeClr val="bg1"/>
                  </a:solidFill>
                  <a:latin typeface="微软雅黑" pitchFamily="34" charset="-122"/>
                  <a:ea typeface="微软雅黑" pitchFamily="34" charset="-122"/>
                </a:rPr>
                <a:t>化学名称：</a:t>
              </a:r>
              <a:r>
                <a:rPr lang="en-US" altLang="zh-CN" sz="900" dirty="0">
                  <a:solidFill>
                    <a:schemeClr val="bg1"/>
                  </a:solidFill>
                  <a:latin typeface="微软雅黑" pitchFamily="34" charset="-122"/>
                  <a:ea typeface="微软雅黑" pitchFamily="34" charset="-122"/>
                </a:rPr>
                <a:t>3,4-</a:t>
              </a:r>
              <a:r>
                <a:rPr lang="zh-CN" altLang="en-US" sz="900" dirty="0">
                  <a:solidFill>
                    <a:schemeClr val="bg1"/>
                  </a:solidFill>
                  <a:latin typeface="微软雅黑" pitchFamily="34" charset="-122"/>
                  <a:ea typeface="微软雅黑" pitchFamily="34" charset="-122"/>
                </a:rPr>
                <a:t>亚甲基二氧甲基苯</a:t>
              </a:r>
              <a:endParaRPr lang="en-US" altLang="zh-CN" sz="900" dirty="0">
                <a:solidFill>
                  <a:schemeClr val="bg1"/>
                </a:solidFill>
                <a:latin typeface="微软雅黑" pitchFamily="34" charset="-122"/>
                <a:ea typeface="微软雅黑" pitchFamily="34" charset="-122"/>
              </a:endParaRPr>
            </a:p>
            <a:p>
              <a:pPr>
                <a:lnSpc>
                  <a:spcPct val="200000"/>
                </a:lnSpc>
              </a:pPr>
              <a:r>
                <a:rPr lang="en-US" altLang="zh-CN" sz="900" dirty="0">
                  <a:solidFill>
                    <a:schemeClr val="bg1"/>
                  </a:solidFill>
                  <a:latin typeface="微软雅黑" pitchFamily="34" charset="-122"/>
                  <a:ea typeface="微软雅黑" pitchFamily="34" charset="-122"/>
                </a:rPr>
                <a:t>                 </a:t>
              </a:r>
              <a:r>
                <a:rPr lang="zh-CN" altLang="en-US" sz="900" dirty="0">
                  <a:solidFill>
                    <a:schemeClr val="bg1"/>
                  </a:solidFill>
                  <a:latin typeface="微软雅黑" pitchFamily="34" charset="-122"/>
                  <a:ea typeface="微软雅黑" pitchFamily="34" charset="-122"/>
                </a:rPr>
                <a:t>丙胺</a:t>
              </a:r>
              <a:r>
                <a:rPr lang="en-US" altLang="zh-CN" sz="900" dirty="0">
                  <a:solidFill>
                    <a:schemeClr val="bg1"/>
                  </a:solidFill>
                  <a:latin typeface="微软雅黑" pitchFamily="34" charset="-122"/>
                  <a:ea typeface="微软雅黑" pitchFamily="34" charset="-122"/>
                </a:rPr>
                <a:t>(</a:t>
              </a:r>
              <a:r>
                <a:rPr lang="zh-CN" altLang="en-US" sz="900" dirty="0">
                  <a:solidFill>
                    <a:schemeClr val="bg1"/>
                  </a:solidFill>
                  <a:latin typeface="微软雅黑" pitchFamily="34" charset="-122"/>
                  <a:ea typeface="微软雅黑" pitchFamily="34" charset="-122"/>
                </a:rPr>
                <a:t>主要</a:t>
              </a:r>
              <a:r>
                <a:rPr lang="en-US" altLang="zh-CN" sz="900" dirty="0">
                  <a:solidFill>
                    <a:schemeClr val="bg1"/>
                  </a:solidFill>
                  <a:latin typeface="微软雅黑" pitchFamily="34" charset="-122"/>
                  <a:ea typeface="微软雅黑" pitchFamily="34" charset="-122"/>
                </a:rPr>
                <a:t>)</a:t>
              </a:r>
            </a:p>
            <a:p>
              <a:pPr>
                <a:lnSpc>
                  <a:spcPct val="200000"/>
                </a:lnSpc>
              </a:pPr>
              <a:r>
                <a:rPr lang="zh-CN" altLang="en-US" sz="900" dirty="0">
                  <a:solidFill>
                    <a:schemeClr val="bg1"/>
                  </a:solidFill>
                  <a:latin typeface="微软雅黑" pitchFamily="34" charset="-122"/>
                  <a:ea typeface="微软雅黑" pitchFamily="34" charset="-122"/>
                </a:rPr>
                <a:t>泛指：所有含苯丙胺类成分的兴奋剂</a:t>
              </a:r>
              <a:endParaRPr lang="en-US" altLang="zh-CN" sz="900" dirty="0">
                <a:solidFill>
                  <a:schemeClr val="bg1"/>
                </a:solidFill>
                <a:latin typeface="微软雅黑" pitchFamily="34" charset="-122"/>
                <a:ea typeface="微软雅黑" pitchFamily="34" charset="-122"/>
              </a:endParaRPr>
            </a:p>
            <a:p>
              <a:pPr>
                <a:lnSpc>
                  <a:spcPct val="200000"/>
                </a:lnSpc>
              </a:pPr>
              <a:r>
                <a:rPr lang="zh-CN" altLang="en-US" sz="900" dirty="0">
                  <a:solidFill>
                    <a:schemeClr val="bg1"/>
                  </a:solidFill>
                  <a:latin typeface="微软雅黑" pitchFamily="34" charset="-122"/>
                  <a:ea typeface="微软雅黑" pitchFamily="34" charset="-122"/>
                </a:rPr>
                <a:t>简写：</a:t>
              </a:r>
              <a:r>
                <a:rPr lang="en-US" altLang="zh-CN" sz="900" dirty="0">
                  <a:solidFill>
                    <a:schemeClr val="bg1"/>
                  </a:solidFill>
                  <a:latin typeface="微软雅黑" pitchFamily="34" charset="-122"/>
                  <a:ea typeface="微软雅黑" pitchFamily="34" charset="-122"/>
                </a:rPr>
                <a:t>MDMA</a:t>
              </a:r>
              <a:r>
                <a:rPr lang="zh-CN" altLang="en-US" sz="900" dirty="0">
                  <a:solidFill>
                    <a:schemeClr val="bg1"/>
                  </a:solidFill>
                  <a:latin typeface="微软雅黑" pitchFamily="34" charset="-122"/>
                  <a:ea typeface="微软雅黑" pitchFamily="34" charset="-122"/>
                </a:rPr>
                <a:t>（主要成分）</a:t>
              </a:r>
              <a:endParaRPr lang="en-US" altLang="zh-CN" sz="900" dirty="0">
                <a:solidFill>
                  <a:schemeClr val="bg1"/>
                </a:solidFill>
                <a:latin typeface="微软雅黑" pitchFamily="34" charset="-122"/>
                <a:ea typeface="微软雅黑" pitchFamily="34" charset="-122"/>
              </a:endParaRPr>
            </a:p>
          </p:txBody>
        </p:sp>
        <p:cxnSp>
          <p:nvCxnSpPr>
            <p:cNvPr id="5" name="直接连接符 4"/>
            <p:cNvCxnSpPr/>
            <p:nvPr/>
          </p:nvCxnSpPr>
          <p:spPr>
            <a:xfrm>
              <a:off x="2483872" y="1563786"/>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483872" y="1835303"/>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83872" y="2106820"/>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483872" y="2378337"/>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483872" y="2643198"/>
              <a:ext cx="187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图片 15" descr="timg.jpg"/>
          <p:cNvPicPr>
            <a:picLocks noChangeAspect="1"/>
          </p:cNvPicPr>
          <p:nvPr/>
        </p:nvPicPr>
        <p:blipFill>
          <a:blip r:embed="rId5" cstate="print"/>
          <a:stretch>
            <a:fillRect/>
          </a:stretch>
        </p:blipFill>
        <p:spPr>
          <a:xfrm>
            <a:off x="408824" y="1873020"/>
            <a:ext cx="3721100" cy="2794000"/>
          </a:xfrm>
          <a:prstGeom prst="rect">
            <a:avLst/>
          </a:prstGeom>
        </p:spPr>
      </p:pic>
    </p:spTree>
    <p:extLst>
      <p:ext uri="{BB962C8B-B14F-4D97-AF65-F5344CB8AC3E}">
        <p14:creationId xmlns="" xmlns:p14="http://schemas.microsoft.com/office/powerpoint/2010/main" val="336269235"/>
      </p:ext>
    </p:extLst>
  </p:cSld>
  <p:clrMapOvr>
    <a:masterClrMapping/>
  </p:clrMapOvr>
  <p:transition spd="slow" advClick="0" advTm="3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85020" y="225426"/>
            <a:ext cx="825324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我国吸、贩毒现状</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000" b="1" dirty="0">
                <a:solidFill>
                  <a:schemeClr val="bg1"/>
                </a:solidFill>
                <a:latin typeface="微软雅黑" pitchFamily="34" charset="-122"/>
                <a:ea typeface="微软雅黑" pitchFamily="34" charset="-122"/>
              </a:rPr>
              <a:t>The Current Situation of Drug Abuse and Trafficking in China</a:t>
            </a:r>
            <a:endParaRPr lang="zh-CN" altLang="en-US" sz="20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685021" y="966888"/>
            <a:ext cx="7837656" cy="3666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285874" y="1549509"/>
            <a:ext cx="6829425" cy="1815882"/>
          </a:xfrm>
          <a:prstGeom prst="rect">
            <a:avLst/>
          </a:prstGeom>
        </p:spPr>
        <p:txBody>
          <a:bodyPr wrap="square">
            <a:spAutoFit/>
          </a:bodyPr>
          <a:lstStyle/>
          <a:p>
            <a:pPr algn="just"/>
            <a:r>
              <a:rPr lang="zh-CN" altLang="en-US" sz="1600" dirty="0">
                <a:solidFill>
                  <a:schemeClr val="bg1"/>
                </a:solidFill>
              </a:rPr>
              <a:t>   据</a:t>
            </a:r>
            <a:r>
              <a:rPr lang="en-US" altLang="zh-CN" sz="1600" dirty="0">
                <a:solidFill>
                  <a:schemeClr val="bg1"/>
                </a:solidFill>
              </a:rPr>
              <a:t>《2017</a:t>
            </a:r>
            <a:r>
              <a:rPr lang="zh-CN" altLang="en-US" sz="1600" dirty="0">
                <a:solidFill>
                  <a:schemeClr val="bg1"/>
                </a:solidFill>
              </a:rPr>
              <a:t>年中国毒品形势报告</a:t>
            </a:r>
            <a:r>
              <a:rPr lang="en-US" altLang="zh-CN" sz="1600" dirty="0">
                <a:solidFill>
                  <a:schemeClr val="bg1"/>
                </a:solidFill>
              </a:rPr>
              <a:t>》</a:t>
            </a:r>
            <a:r>
              <a:rPr lang="zh-CN" altLang="en-US" sz="1600" dirty="0">
                <a:solidFill>
                  <a:schemeClr val="bg1"/>
                </a:solidFill>
              </a:rPr>
              <a:t>显示，截止到</a:t>
            </a:r>
            <a:r>
              <a:rPr lang="en-US" altLang="zh-CN" sz="1600" dirty="0">
                <a:solidFill>
                  <a:schemeClr val="bg1"/>
                </a:solidFill>
              </a:rPr>
              <a:t>2017</a:t>
            </a:r>
            <a:r>
              <a:rPr lang="zh-CN" altLang="en-US" sz="1600" dirty="0">
                <a:solidFill>
                  <a:schemeClr val="bg1"/>
                </a:solidFill>
              </a:rPr>
              <a:t>年底，全国现有吸毒人员</a:t>
            </a:r>
            <a:r>
              <a:rPr lang="en-US" altLang="zh-CN" sz="1600" dirty="0">
                <a:solidFill>
                  <a:schemeClr val="bg1"/>
                </a:solidFill>
              </a:rPr>
              <a:t>255.3</a:t>
            </a:r>
            <a:r>
              <a:rPr lang="zh-CN" altLang="en-US" sz="1600" dirty="0">
                <a:solidFill>
                  <a:schemeClr val="bg1"/>
                </a:solidFill>
              </a:rPr>
              <a:t>万名（不含戒断三年未发现复吸人数、死亡人数和离境人数） ，其中滥用合成毒品人员</a:t>
            </a:r>
            <a:r>
              <a:rPr lang="en-US" altLang="zh-CN" sz="1600" dirty="0">
                <a:solidFill>
                  <a:schemeClr val="bg1"/>
                </a:solidFill>
              </a:rPr>
              <a:t>153.8</a:t>
            </a:r>
            <a:r>
              <a:rPr lang="zh-CN" altLang="en-US" sz="1600" dirty="0">
                <a:solidFill>
                  <a:schemeClr val="bg1"/>
                </a:solidFill>
              </a:rPr>
              <a:t>万名，占</a:t>
            </a:r>
            <a:r>
              <a:rPr lang="en-US" altLang="zh-CN" sz="1600" dirty="0">
                <a:solidFill>
                  <a:schemeClr val="bg1"/>
                </a:solidFill>
              </a:rPr>
              <a:t>60.2%</a:t>
            </a:r>
            <a:r>
              <a:rPr lang="zh-CN" altLang="en-US" sz="1600" dirty="0">
                <a:solidFill>
                  <a:schemeClr val="bg1"/>
                </a:solidFill>
              </a:rPr>
              <a:t>，滥用阿片类毒品人员</a:t>
            </a:r>
            <a:r>
              <a:rPr lang="en-US" altLang="zh-CN" sz="1600" dirty="0">
                <a:solidFill>
                  <a:schemeClr val="bg1"/>
                </a:solidFill>
              </a:rPr>
              <a:t>97</a:t>
            </a:r>
            <a:r>
              <a:rPr lang="zh-CN" altLang="en-US" sz="1600" dirty="0">
                <a:solidFill>
                  <a:schemeClr val="bg1"/>
                </a:solidFill>
              </a:rPr>
              <a:t>万，占</a:t>
            </a:r>
            <a:r>
              <a:rPr lang="en-US" altLang="zh-CN" sz="1600" dirty="0">
                <a:solidFill>
                  <a:schemeClr val="bg1"/>
                </a:solidFill>
              </a:rPr>
              <a:t>38%</a:t>
            </a:r>
            <a:r>
              <a:rPr lang="zh-CN" altLang="en-US" sz="1600" dirty="0">
                <a:solidFill>
                  <a:schemeClr val="bg1"/>
                </a:solidFill>
              </a:rPr>
              <a:t>，滥用大麻、可卡因类毒品人员</a:t>
            </a:r>
            <a:r>
              <a:rPr lang="en-US" altLang="zh-CN" sz="1600" dirty="0">
                <a:solidFill>
                  <a:schemeClr val="bg1"/>
                </a:solidFill>
              </a:rPr>
              <a:t>4.6</a:t>
            </a:r>
            <a:r>
              <a:rPr lang="zh-CN" altLang="en-US" sz="1600" dirty="0">
                <a:solidFill>
                  <a:schemeClr val="bg1"/>
                </a:solidFill>
              </a:rPr>
              <a:t>万，占</a:t>
            </a:r>
            <a:r>
              <a:rPr lang="en-US" altLang="zh-CN" sz="1600" dirty="0">
                <a:solidFill>
                  <a:schemeClr val="bg1"/>
                </a:solidFill>
              </a:rPr>
              <a:t>1.8%</a:t>
            </a:r>
            <a:r>
              <a:rPr lang="zh-CN" altLang="en-US" sz="1600" dirty="0">
                <a:solidFill>
                  <a:schemeClr val="bg1"/>
                </a:solidFill>
              </a:rPr>
              <a:t>。</a:t>
            </a:r>
            <a:endParaRPr lang="en-US" altLang="zh-CN" sz="1600" dirty="0">
              <a:solidFill>
                <a:schemeClr val="bg1"/>
              </a:solidFill>
            </a:endParaRPr>
          </a:p>
          <a:p>
            <a:pPr algn="just"/>
            <a:r>
              <a:rPr lang="en-US" altLang="zh-CN" sz="1600" dirty="0">
                <a:solidFill>
                  <a:schemeClr val="bg1"/>
                </a:solidFill>
              </a:rPr>
              <a:t>    </a:t>
            </a:r>
            <a:r>
              <a:rPr lang="zh-CN" altLang="en-US" sz="1600" dirty="0">
                <a:solidFill>
                  <a:schemeClr val="bg1"/>
                </a:solidFill>
              </a:rPr>
              <a:t>近年来滥用冰毒、氯胺酮（</a:t>
            </a:r>
            <a:r>
              <a:rPr lang="en-US" altLang="zh-CN" sz="1600" dirty="0">
                <a:solidFill>
                  <a:schemeClr val="bg1"/>
                </a:solidFill>
              </a:rPr>
              <a:t>K</a:t>
            </a:r>
            <a:r>
              <a:rPr lang="zh-CN" altLang="en-US" sz="1600" dirty="0">
                <a:solidFill>
                  <a:schemeClr val="bg1"/>
                </a:solidFill>
              </a:rPr>
              <a:t>粉）等新型合成毒品致幻导致的恶性案件时有发生，像“彩虹烟”、“小树枝”等新型毒品不断出现，极具伪装性和迷惑性，也表明合成毒品变异加快。</a:t>
            </a:r>
          </a:p>
        </p:txBody>
      </p:sp>
      <p:sp>
        <p:nvSpPr>
          <p:cNvPr id="5" name="TextBox 4"/>
          <p:cNvSpPr txBox="1"/>
          <p:nvPr/>
        </p:nvSpPr>
        <p:spPr>
          <a:xfrm>
            <a:off x="714374" y="1104900"/>
            <a:ext cx="6661785" cy="338554"/>
          </a:xfrm>
          <a:prstGeom prst="rect">
            <a:avLst/>
          </a:prstGeom>
          <a:noFill/>
        </p:spPr>
        <p:txBody>
          <a:bodyPr wrap="square" rtlCol="0">
            <a:spAutoFit/>
          </a:bodyPr>
          <a:lstStyle/>
          <a:p>
            <a:r>
              <a:rPr lang="zh-CN" altLang="en-US" sz="1600" b="1" dirty="0">
                <a:solidFill>
                  <a:srgbClr val="FF0000"/>
                </a:solidFill>
              </a:rPr>
              <a:t>合成毒品滥用居首位 </a:t>
            </a:r>
            <a:r>
              <a:rPr lang="en-US" altLang="zh-CN" sz="1600" b="1" dirty="0">
                <a:solidFill>
                  <a:srgbClr val="FF0000"/>
                </a:solidFill>
              </a:rPr>
              <a:t>The Synthetic drug abuse ranks first</a:t>
            </a:r>
            <a:endParaRPr lang="zh-CN" altLang="en-US" sz="1600"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74492" y="845530"/>
            <a:ext cx="2051587"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3600" b="1" dirty="0">
                <a:solidFill>
                  <a:schemeClr val="bg1"/>
                </a:solidFill>
                <a:latin typeface="微软雅黑" pitchFamily="34" charset="-122"/>
                <a:ea typeface="微软雅黑" pitchFamily="34" charset="-122"/>
              </a:rPr>
              <a:t>K</a:t>
            </a:r>
            <a:r>
              <a:rPr lang="zh-CN" altLang="en-US" sz="3600" b="1" dirty="0">
                <a:solidFill>
                  <a:schemeClr val="bg1"/>
                </a:solidFill>
                <a:latin typeface="微软雅黑" pitchFamily="34" charset="-122"/>
                <a:ea typeface="微软雅黑" pitchFamily="34" charset="-122"/>
              </a:rPr>
              <a:t>粉</a:t>
            </a:r>
          </a:p>
        </p:txBody>
      </p:sp>
      <p:grpSp>
        <p:nvGrpSpPr>
          <p:cNvPr id="4" name="组合 12"/>
          <p:cNvGrpSpPr/>
          <p:nvPr/>
        </p:nvGrpSpPr>
        <p:grpSpPr>
          <a:xfrm>
            <a:off x="622563" y="1985665"/>
            <a:ext cx="7682743" cy="1960126"/>
            <a:chOff x="666675" y="2375995"/>
            <a:chExt cx="8466152" cy="2160000"/>
          </a:xfrm>
        </p:grpSpPr>
        <p:pic>
          <p:nvPicPr>
            <p:cNvPr id="10" name="图片 9"/>
            <p:cNvPicPr>
              <a:picLocks noChangeAspect="1"/>
            </p:cNvPicPr>
            <p:nvPr/>
          </p:nvPicPr>
          <p:blipFill>
            <a:blip r:embed="rId3" cstate="print"/>
            <a:stretch>
              <a:fillRect/>
            </a:stretch>
          </p:blipFill>
          <p:spPr>
            <a:xfrm>
              <a:off x="666675" y="2375995"/>
              <a:ext cx="2884932" cy="2160000"/>
            </a:xfrm>
            <a:prstGeom prst="rect">
              <a:avLst/>
            </a:prstGeom>
          </p:spPr>
        </p:pic>
        <p:pic>
          <p:nvPicPr>
            <p:cNvPr id="11" name="图片 10"/>
            <p:cNvPicPr>
              <a:picLocks noChangeAspect="1"/>
            </p:cNvPicPr>
            <p:nvPr/>
          </p:nvPicPr>
          <p:blipFill>
            <a:blip r:embed="rId4" cstate="print"/>
            <a:stretch>
              <a:fillRect/>
            </a:stretch>
          </p:blipFill>
          <p:spPr>
            <a:xfrm>
              <a:off x="3599180" y="2375995"/>
              <a:ext cx="3901322" cy="2160000"/>
            </a:xfrm>
            <a:prstGeom prst="rect">
              <a:avLst/>
            </a:prstGeom>
          </p:spPr>
        </p:pic>
        <p:pic>
          <p:nvPicPr>
            <p:cNvPr id="12" name="图片 11"/>
            <p:cNvPicPr>
              <a:picLocks noChangeAspect="1"/>
            </p:cNvPicPr>
            <p:nvPr/>
          </p:nvPicPr>
          <p:blipFill>
            <a:blip r:embed="rId5" cstate="print"/>
            <a:stretch>
              <a:fillRect/>
            </a:stretch>
          </p:blipFill>
          <p:spPr>
            <a:xfrm>
              <a:off x="7548075" y="2375995"/>
              <a:ext cx="1584752" cy="2160000"/>
            </a:xfrm>
            <a:prstGeom prst="rect">
              <a:avLst/>
            </a:prstGeom>
          </p:spPr>
        </p:pic>
      </p:grpSp>
    </p:spTree>
    <p:extLst>
      <p:ext uri="{BB962C8B-B14F-4D97-AF65-F5344CB8AC3E}">
        <p14:creationId xmlns="" xmlns:p14="http://schemas.microsoft.com/office/powerpoint/2010/main" val="3331375154"/>
      </p:ext>
    </p:extLst>
  </p:cSld>
  <p:clrMapOvr>
    <a:masterClrMapping/>
  </p:clrMapOvr>
  <p:transition spd="slow" advClick="0" advTm="3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5652018" y="3274948"/>
            <a:ext cx="1621618"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三唑仑</a:t>
            </a:r>
          </a:p>
        </p:txBody>
      </p:sp>
      <p:pic>
        <p:nvPicPr>
          <p:cNvPr id="6" name="图片 5"/>
          <p:cNvPicPr>
            <a:picLocks noChangeAspect="1"/>
          </p:cNvPicPr>
          <p:nvPr/>
        </p:nvPicPr>
        <p:blipFill>
          <a:blip r:embed="rId3" cstate="print"/>
          <a:stretch>
            <a:fillRect/>
          </a:stretch>
        </p:blipFill>
        <p:spPr>
          <a:xfrm>
            <a:off x="337595" y="3632662"/>
            <a:ext cx="1557324" cy="1114055"/>
          </a:xfrm>
          <a:prstGeom prst="rect">
            <a:avLst/>
          </a:prstGeom>
        </p:spPr>
      </p:pic>
      <p:pic>
        <p:nvPicPr>
          <p:cNvPr id="7" name="图片 6"/>
          <p:cNvPicPr>
            <a:picLocks noChangeAspect="1"/>
          </p:cNvPicPr>
          <p:nvPr/>
        </p:nvPicPr>
        <p:blipFill>
          <a:blip r:embed="rId4" cstate="print"/>
          <a:stretch>
            <a:fillRect/>
          </a:stretch>
        </p:blipFill>
        <p:spPr>
          <a:xfrm>
            <a:off x="339676" y="1770611"/>
            <a:ext cx="1544259" cy="1687521"/>
          </a:xfrm>
          <a:prstGeom prst="rect">
            <a:avLst/>
          </a:prstGeom>
        </p:spPr>
      </p:pic>
      <p:sp>
        <p:nvSpPr>
          <p:cNvPr id="8" name="标题 1"/>
          <p:cNvSpPr txBox="1">
            <a:spLocks/>
          </p:cNvSpPr>
          <p:nvPr/>
        </p:nvSpPr>
        <p:spPr>
          <a:xfrm>
            <a:off x="5268756" y="1929703"/>
            <a:ext cx="2686523"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3600" b="1" dirty="0">
                <a:solidFill>
                  <a:schemeClr val="bg1"/>
                </a:solidFill>
              </a:rPr>
              <a:t>“蓝精灵”</a:t>
            </a:r>
            <a:endParaRPr lang="zh-CN" altLang="en-US" sz="3200" b="1" dirty="0">
              <a:solidFill>
                <a:schemeClr val="bg1"/>
              </a:solidFill>
              <a:latin typeface="微软雅黑" pitchFamily="34" charset="-122"/>
              <a:ea typeface="微软雅黑" pitchFamily="34" charset="-122"/>
            </a:endParaRPr>
          </a:p>
        </p:txBody>
      </p:sp>
      <p:pic>
        <p:nvPicPr>
          <p:cNvPr id="11" name="图片 10" descr="u=4138047322,3383931687&amp;fm=173&amp;app=25&amp;f=JPEG_w=531&amp;h=269&amp;s=412E9A553E006847451E3158030080B2.jpg"/>
          <p:cNvPicPr>
            <a:picLocks noChangeAspect="1"/>
          </p:cNvPicPr>
          <p:nvPr/>
        </p:nvPicPr>
        <p:blipFill>
          <a:blip r:embed="rId5" cstate="print"/>
          <a:srcRect t="46035" r="21862"/>
          <a:stretch>
            <a:fillRect/>
          </a:stretch>
        </p:blipFill>
        <p:spPr>
          <a:xfrm>
            <a:off x="2032367" y="450078"/>
            <a:ext cx="2539633" cy="2110242"/>
          </a:xfrm>
          <a:prstGeom prst="rect">
            <a:avLst/>
          </a:prstGeom>
        </p:spPr>
      </p:pic>
      <p:pic>
        <p:nvPicPr>
          <p:cNvPr id="12" name="图片 11" descr="timg.jpg"/>
          <p:cNvPicPr>
            <a:picLocks noChangeAspect="1"/>
          </p:cNvPicPr>
          <p:nvPr/>
        </p:nvPicPr>
        <p:blipFill>
          <a:blip r:embed="rId6" cstate="print"/>
          <a:stretch>
            <a:fillRect/>
          </a:stretch>
        </p:blipFill>
        <p:spPr>
          <a:xfrm>
            <a:off x="337470" y="452609"/>
            <a:ext cx="1557832" cy="1168374"/>
          </a:xfrm>
          <a:prstGeom prst="rect">
            <a:avLst/>
          </a:prstGeom>
        </p:spPr>
      </p:pic>
      <p:pic>
        <p:nvPicPr>
          <p:cNvPr id="13" name="图片 12" descr="bd86cbb52c434b6da53ba878cb1d13a4.jpeg"/>
          <p:cNvPicPr>
            <a:picLocks noChangeAspect="1"/>
          </p:cNvPicPr>
          <p:nvPr/>
        </p:nvPicPr>
        <p:blipFill>
          <a:blip r:embed="rId7" cstate="print"/>
          <a:stretch>
            <a:fillRect/>
          </a:stretch>
        </p:blipFill>
        <p:spPr>
          <a:xfrm>
            <a:off x="2039933" y="2712567"/>
            <a:ext cx="2523753" cy="2056858"/>
          </a:xfrm>
          <a:prstGeom prst="rect">
            <a:avLst/>
          </a:prstGeom>
        </p:spPr>
      </p:pic>
    </p:spTree>
    <p:extLst>
      <p:ext uri="{BB962C8B-B14F-4D97-AF65-F5344CB8AC3E}">
        <p14:creationId xmlns="" xmlns:p14="http://schemas.microsoft.com/office/powerpoint/2010/main" val="2488727521"/>
      </p:ext>
    </p:extLst>
  </p:cSld>
  <p:clrMapOvr>
    <a:masterClrMapping/>
  </p:clrMapOvr>
  <p:transition spd="slow" advClick="0" advTm="3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p:cNvSpPr>
          <p:nvPr/>
        </p:nvSpPr>
        <p:spPr>
          <a:xfrm>
            <a:off x="714695" y="1427879"/>
            <a:ext cx="2593770"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en-US" altLang="zh-CN" sz="3600" b="1" dirty="0" smtClean="0">
                <a:solidFill>
                  <a:schemeClr val="bg1"/>
                </a:solidFill>
                <a:latin typeface="微软雅黑" pitchFamily="34" charset="-122"/>
                <a:ea typeface="微软雅黑" pitchFamily="34" charset="-122"/>
              </a:rPr>
              <a:t>“</a:t>
            </a:r>
            <a:r>
              <a:rPr lang="zh-CN" altLang="en-US" sz="3600" b="1" dirty="0" smtClean="0">
                <a:solidFill>
                  <a:schemeClr val="bg1"/>
                </a:solidFill>
                <a:latin typeface="微软雅黑" pitchFamily="34" charset="-122"/>
                <a:ea typeface="微软雅黑" pitchFamily="34" charset="-122"/>
              </a:rPr>
              <a:t>小树枝</a:t>
            </a:r>
            <a:r>
              <a:rPr lang="en-US" altLang="zh-CN" sz="3600" b="1" dirty="0" smtClean="0">
                <a:solidFill>
                  <a:schemeClr val="bg1"/>
                </a:solidFill>
                <a:latin typeface="微软雅黑" pitchFamily="34" charset="-122"/>
                <a:ea typeface="微软雅黑" pitchFamily="34" charset="-122"/>
              </a:rPr>
              <a:t>”</a:t>
            </a:r>
            <a:endParaRPr lang="zh-CN" altLang="en-US" sz="3600" b="1" dirty="0">
              <a:solidFill>
                <a:schemeClr val="bg1"/>
              </a:solidFill>
              <a:latin typeface="微软雅黑" pitchFamily="34" charset="-122"/>
              <a:ea typeface="微软雅黑" pitchFamily="34" charset="-122"/>
            </a:endParaRPr>
          </a:p>
        </p:txBody>
      </p:sp>
      <p:pic>
        <p:nvPicPr>
          <p:cNvPr id="5" name="图片 4" descr="dbb44aed2e738bd4d7632777ac8b87d6277ff932.jpg"/>
          <p:cNvPicPr>
            <a:picLocks noChangeAspect="1"/>
          </p:cNvPicPr>
          <p:nvPr/>
        </p:nvPicPr>
        <p:blipFill>
          <a:blip r:embed="rId2" cstate="print"/>
          <a:srcRect l="2976" t="736" r="17901"/>
          <a:stretch>
            <a:fillRect/>
          </a:stretch>
        </p:blipFill>
        <p:spPr>
          <a:xfrm>
            <a:off x="4610504" y="192505"/>
            <a:ext cx="4417996" cy="477412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619907" y="1992732"/>
            <a:ext cx="2436703"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3600" b="1" dirty="0" smtClean="0">
                <a:solidFill>
                  <a:schemeClr val="bg1"/>
                </a:solidFill>
                <a:latin typeface="微软雅黑" pitchFamily="34" charset="-122"/>
                <a:ea typeface="微软雅黑" pitchFamily="34" charset="-122"/>
              </a:rPr>
              <a:t>“</a:t>
            </a:r>
            <a:r>
              <a:rPr lang="zh-CN" altLang="en-US" sz="3600" b="1" dirty="0" smtClean="0">
                <a:solidFill>
                  <a:schemeClr val="bg1"/>
                </a:solidFill>
                <a:latin typeface="微软雅黑" pitchFamily="34" charset="-122"/>
                <a:ea typeface="微软雅黑" pitchFamily="34" charset="-122"/>
              </a:rPr>
              <a:t>彩虹烟</a:t>
            </a:r>
            <a:r>
              <a:rPr lang="en-US" altLang="zh-CN" sz="3600" b="1" dirty="0" smtClean="0">
                <a:solidFill>
                  <a:schemeClr val="bg1"/>
                </a:solidFill>
                <a:latin typeface="微软雅黑" pitchFamily="34" charset="-122"/>
                <a:ea typeface="微软雅黑" pitchFamily="34" charset="-122"/>
              </a:rPr>
              <a:t>”</a:t>
            </a:r>
            <a:endParaRPr lang="zh-CN" altLang="en-US" sz="3600" b="1" dirty="0">
              <a:solidFill>
                <a:schemeClr val="bg1"/>
              </a:solidFill>
              <a:latin typeface="微软雅黑" pitchFamily="34" charset="-122"/>
              <a:ea typeface="微软雅黑" pitchFamily="34" charset="-122"/>
            </a:endParaRPr>
          </a:p>
        </p:txBody>
      </p:sp>
      <p:pic>
        <p:nvPicPr>
          <p:cNvPr id="4" name="图片 3" descr="u=4185174226,4273402206&amp;fm=173&amp;s=2CF27B828C1302DE503160940300C092&amp;w=500&amp;h=691&amp;img.JPEG"/>
          <p:cNvPicPr>
            <a:picLocks noChangeAspect="1"/>
          </p:cNvPicPr>
          <p:nvPr/>
        </p:nvPicPr>
        <p:blipFill>
          <a:blip r:embed="rId2" cstate="print"/>
          <a:stretch>
            <a:fillRect/>
          </a:stretch>
        </p:blipFill>
        <p:spPr>
          <a:xfrm>
            <a:off x="5550562" y="211756"/>
            <a:ext cx="3359614" cy="464298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278649" y="1558258"/>
            <a:ext cx="2711460"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solidFill>
                  <a:schemeClr val="bg1"/>
                </a:solidFill>
                <a:latin typeface="微软雅黑" pitchFamily="34" charset="-122"/>
                <a:ea typeface="微软雅黑" pitchFamily="34" charset="-122"/>
              </a:rPr>
              <a:t>“跳跳糖”</a:t>
            </a:r>
          </a:p>
        </p:txBody>
      </p:sp>
      <p:pic>
        <p:nvPicPr>
          <p:cNvPr id="3" name="图片 2" descr="fCiq-fyqwiqi3937519.jpg"/>
          <p:cNvPicPr>
            <a:picLocks noChangeAspect="1"/>
          </p:cNvPicPr>
          <p:nvPr/>
        </p:nvPicPr>
        <p:blipFill>
          <a:blip r:embed="rId2" cstate="print"/>
          <a:stretch>
            <a:fillRect/>
          </a:stretch>
        </p:blipFill>
        <p:spPr>
          <a:xfrm>
            <a:off x="4221681" y="171249"/>
            <a:ext cx="4762500" cy="4762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311899" y="1525005"/>
            <a:ext cx="2511955"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solidFill>
                  <a:schemeClr val="bg1"/>
                </a:solidFill>
                <a:latin typeface="微软雅黑" pitchFamily="34" charset="-122"/>
                <a:ea typeface="微软雅黑" pitchFamily="34" charset="-122"/>
              </a:rPr>
              <a:t>“巧克力”</a:t>
            </a:r>
          </a:p>
        </p:txBody>
      </p:sp>
      <p:pic>
        <p:nvPicPr>
          <p:cNvPr id="3" name="图片 2" descr="KWHp-fyqwiqi3937039.jpg"/>
          <p:cNvPicPr>
            <a:picLocks noChangeAspect="1"/>
          </p:cNvPicPr>
          <p:nvPr/>
        </p:nvPicPr>
        <p:blipFill>
          <a:blip r:embed="rId2" cstate="print"/>
          <a:stretch>
            <a:fillRect/>
          </a:stretch>
        </p:blipFill>
        <p:spPr>
          <a:xfrm>
            <a:off x="4231305" y="161624"/>
            <a:ext cx="4762500" cy="47625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979389" y="1658009"/>
            <a:ext cx="2603395"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solidFill>
                  <a:schemeClr val="bg1"/>
                </a:solidFill>
                <a:latin typeface="微软雅黑" pitchFamily="34" charset="-122"/>
                <a:ea typeface="微软雅黑" pitchFamily="34" charset="-122"/>
              </a:rPr>
              <a:t>“神仙水”</a:t>
            </a:r>
          </a:p>
        </p:txBody>
      </p:sp>
      <p:pic>
        <p:nvPicPr>
          <p:cNvPr id="3" name="图片 2" descr="oTI--fyqwiqi3937182.jpg"/>
          <p:cNvPicPr>
            <a:picLocks noChangeAspect="1"/>
          </p:cNvPicPr>
          <p:nvPr/>
        </p:nvPicPr>
        <p:blipFill>
          <a:blip r:embed="rId2" cstate="print"/>
          <a:stretch>
            <a:fillRect/>
          </a:stretch>
        </p:blipFill>
        <p:spPr>
          <a:xfrm>
            <a:off x="4163929" y="190500"/>
            <a:ext cx="4762500" cy="47625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696757" y="1707886"/>
            <a:ext cx="3060595" cy="55399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solidFill>
                  <a:schemeClr val="bg1"/>
                </a:solidFill>
                <a:latin typeface="微软雅黑" pitchFamily="34" charset="-122"/>
                <a:ea typeface="微软雅黑" pitchFamily="34" charset="-122"/>
              </a:rPr>
              <a:t>“曲奇饼干”</a:t>
            </a:r>
          </a:p>
        </p:txBody>
      </p:sp>
      <p:pic>
        <p:nvPicPr>
          <p:cNvPr id="3" name="图片 2" descr="rMp4-fyqwiqi3936958.jpg"/>
          <p:cNvPicPr>
            <a:picLocks noChangeAspect="1"/>
          </p:cNvPicPr>
          <p:nvPr/>
        </p:nvPicPr>
        <p:blipFill>
          <a:blip r:embed="rId2" cstate="print"/>
          <a:stretch>
            <a:fillRect/>
          </a:stretch>
        </p:blipFill>
        <p:spPr>
          <a:xfrm>
            <a:off x="4173554" y="180874"/>
            <a:ext cx="4762500" cy="4762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DE15F5DE-1271-4B44-86C3-967D93C7066F}"/>
              </a:ext>
            </a:extLst>
          </p:cNvPr>
          <p:cNvSpPr/>
          <p:nvPr/>
        </p:nvSpPr>
        <p:spPr>
          <a:xfrm>
            <a:off x="687601" y="1685646"/>
            <a:ext cx="8107443" cy="536685"/>
          </a:xfrm>
          <a:prstGeom prst="rect">
            <a:avLst/>
          </a:prstGeom>
        </p:spPr>
        <p:txBody>
          <a:bodyPr wrap="square" lIns="68580" tIns="34290" rIns="68580" bIns="34290">
            <a:spAutoFit/>
          </a:bodyPr>
          <a:lstStyle/>
          <a:p>
            <a:pPr indent="342900">
              <a:lnSpc>
                <a:spcPct val="150000"/>
              </a:lnSpc>
            </a:pPr>
            <a:r>
              <a:rPr lang="en-US" altLang="zh-CN" sz="2400" dirty="0">
                <a:solidFill>
                  <a:srgbClr val="FFFF00"/>
                </a:solidFill>
                <a:latin typeface="黑体" pitchFamily="2" charset="-122"/>
                <a:ea typeface="黑体" pitchFamily="2" charset="-122"/>
              </a:rPr>
              <a:t>1</a:t>
            </a:r>
            <a:r>
              <a:rPr lang="zh-CN" altLang="en-US" sz="2400" dirty="0">
                <a:solidFill>
                  <a:srgbClr val="FFFF00"/>
                </a:solidFill>
                <a:latin typeface="黑体" pitchFamily="2" charset="-122"/>
                <a:ea typeface="黑体" pitchFamily="2" charset="-122"/>
              </a:rPr>
              <a:t>、更强的成瘾性</a:t>
            </a:r>
            <a:r>
              <a:rPr lang="zh-CN" altLang="en-US" sz="2400" dirty="0" smtClean="0">
                <a:solidFill>
                  <a:srgbClr val="FFFF00"/>
                </a:solidFill>
                <a:latin typeface="黑体" pitchFamily="2" charset="-122"/>
                <a:ea typeface="黑体" pitchFamily="2" charset="-122"/>
              </a:rPr>
              <a:t>。</a:t>
            </a:r>
            <a:endParaRPr lang="en-US" altLang="zh-CN" sz="2400" b="1" dirty="0">
              <a:solidFill>
                <a:schemeClr val="bg1"/>
              </a:solidFill>
              <a:latin typeface="仿宋_GB2312" pitchFamily="49" charset="-122"/>
              <a:ea typeface="仿宋_GB2312" pitchFamily="49" charset="-122"/>
            </a:endParaRPr>
          </a:p>
        </p:txBody>
      </p:sp>
      <p:sp>
        <p:nvSpPr>
          <p:cNvPr id="6" name="标题 1"/>
          <p:cNvSpPr txBox="1">
            <a:spLocks/>
          </p:cNvSpPr>
          <p:nvPr/>
        </p:nvSpPr>
        <p:spPr>
          <a:xfrm>
            <a:off x="604635" y="157860"/>
            <a:ext cx="8340073" cy="80021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新型毒品与传统毒品比较</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400" b="1" dirty="0">
                <a:solidFill>
                  <a:schemeClr val="bg1"/>
                </a:solidFill>
                <a:latin typeface="微软雅黑" pitchFamily="34" charset="-122"/>
                <a:ea typeface="微软雅黑" pitchFamily="34" charset="-122"/>
              </a:rPr>
              <a:t>The </a:t>
            </a:r>
            <a:r>
              <a:rPr lang="en-US" altLang="zh-CN" sz="2400" b="1" dirty="0" smtClean="0">
                <a:solidFill>
                  <a:schemeClr val="bg1"/>
                </a:solidFill>
                <a:latin typeface="微软雅黑" pitchFamily="34" charset="-122"/>
                <a:ea typeface="微软雅黑" pitchFamily="34" charset="-122"/>
              </a:rPr>
              <a:t>Difference between </a:t>
            </a:r>
            <a:r>
              <a:rPr lang="en-US" altLang="zh-CN" sz="2400" b="1" dirty="0">
                <a:solidFill>
                  <a:schemeClr val="bg1"/>
                </a:solidFill>
                <a:latin typeface="微软雅黑" pitchFamily="34" charset="-122"/>
                <a:ea typeface="微软雅黑" pitchFamily="34" charset="-122"/>
              </a:rPr>
              <a:t>the New &amp; Traditional Drugs  </a:t>
            </a:r>
            <a:endParaRPr lang="zh-CN" altLang="en-US" sz="2400" b="1" dirty="0">
              <a:solidFill>
                <a:schemeClr val="bg1"/>
              </a:solidFill>
              <a:latin typeface="微软雅黑" pitchFamily="34" charset="-122"/>
              <a:ea typeface="微软雅黑" pitchFamily="34" charset="-122"/>
            </a:endParaRPr>
          </a:p>
        </p:txBody>
      </p:sp>
      <p:cxnSp>
        <p:nvCxnSpPr>
          <p:cNvPr id="7" name="直接连接符 6"/>
          <p:cNvCxnSpPr/>
          <p:nvPr/>
        </p:nvCxnSpPr>
        <p:spPr>
          <a:xfrm>
            <a:off x="604635" y="1074161"/>
            <a:ext cx="8115593" cy="465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 xmlns:a16="http://schemas.microsoft.com/office/drawing/2014/main" id="{DE15F5DE-1271-4B44-86C3-967D93C7066F}"/>
              </a:ext>
            </a:extLst>
          </p:cNvPr>
          <p:cNvSpPr/>
          <p:nvPr/>
        </p:nvSpPr>
        <p:spPr>
          <a:xfrm>
            <a:off x="695912" y="2405205"/>
            <a:ext cx="8107443" cy="536685"/>
          </a:xfrm>
          <a:prstGeom prst="rect">
            <a:avLst/>
          </a:prstGeom>
        </p:spPr>
        <p:txBody>
          <a:bodyPr wrap="square" lIns="68580" tIns="34290" rIns="68580" bIns="34290">
            <a:spAutoFit/>
          </a:bodyPr>
          <a:lstStyle/>
          <a:p>
            <a:pPr indent="342900">
              <a:lnSpc>
                <a:spcPct val="150000"/>
              </a:lnSpc>
            </a:pPr>
            <a:r>
              <a:rPr lang="en-US" altLang="zh-CN" sz="2400" dirty="0">
                <a:solidFill>
                  <a:srgbClr val="FFFF00"/>
                </a:solidFill>
                <a:latin typeface="黑体" pitchFamily="2" charset="-122"/>
                <a:ea typeface="黑体" pitchFamily="2" charset="-122"/>
              </a:rPr>
              <a:t>2</a:t>
            </a:r>
            <a:r>
              <a:rPr lang="zh-CN" altLang="en-US" sz="2400" dirty="0">
                <a:solidFill>
                  <a:srgbClr val="FFFF00"/>
                </a:solidFill>
                <a:latin typeface="黑体" pitchFamily="2" charset="-122"/>
                <a:ea typeface="黑体" pitchFamily="2" charset="-122"/>
              </a:rPr>
              <a:t>、更大的损害性</a:t>
            </a:r>
            <a:r>
              <a:rPr lang="zh-CN" altLang="en-US" sz="2400" dirty="0" smtClean="0">
                <a:solidFill>
                  <a:srgbClr val="FFFF00"/>
                </a:solidFill>
                <a:latin typeface="黑体" pitchFamily="2" charset="-122"/>
                <a:ea typeface="黑体" pitchFamily="2" charset="-122"/>
              </a:rPr>
              <a:t>。</a:t>
            </a:r>
            <a:endParaRPr lang="en-US" altLang="zh-CN" sz="2400" b="1" dirty="0">
              <a:solidFill>
                <a:schemeClr val="bg1"/>
              </a:solidFill>
              <a:latin typeface="仿宋_GB2312" pitchFamily="49" charset="-122"/>
              <a:ea typeface="仿宋_GB2312" pitchFamily="49" charset="-122"/>
            </a:endParaRPr>
          </a:p>
        </p:txBody>
      </p:sp>
      <p:sp>
        <p:nvSpPr>
          <p:cNvPr id="8" name="矩形 7">
            <a:extLst>
              <a:ext uri="{FF2B5EF4-FFF2-40B4-BE49-F238E27FC236}">
                <a16:creationId xmlns="" xmlns:a16="http://schemas.microsoft.com/office/drawing/2014/main" id="{DE15F5DE-1271-4B44-86C3-967D93C7066F}"/>
              </a:ext>
            </a:extLst>
          </p:cNvPr>
          <p:cNvSpPr/>
          <p:nvPr/>
        </p:nvSpPr>
        <p:spPr>
          <a:xfrm>
            <a:off x="1036557" y="3310562"/>
            <a:ext cx="8107443" cy="425886"/>
          </a:xfrm>
          <a:prstGeom prst="rect">
            <a:avLst/>
          </a:prstGeom>
        </p:spPr>
        <p:txBody>
          <a:bodyPr wrap="square" lIns="68580" tIns="34290" rIns="68580" bIns="34290">
            <a:spAutoFit/>
          </a:bodyPr>
          <a:lstStyle/>
          <a:p>
            <a:pPr>
              <a:lnSpc>
                <a:spcPct val="110000"/>
              </a:lnSpc>
            </a:pPr>
            <a:r>
              <a:rPr lang="en-US" altLang="zh-CN" sz="2400" dirty="0">
                <a:solidFill>
                  <a:srgbClr val="FFFF00"/>
                </a:solidFill>
                <a:latin typeface="黑体" pitchFamily="2" charset="-122"/>
                <a:ea typeface="黑体" pitchFamily="2" charset="-122"/>
              </a:rPr>
              <a:t>3</a:t>
            </a:r>
            <a:r>
              <a:rPr lang="zh-CN" altLang="en-US" sz="2400" dirty="0">
                <a:solidFill>
                  <a:srgbClr val="FFFF00"/>
                </a:solidFill>
                <a:latin typeface="黑体" pitchFamily="2" charset="-122"/>
                <a:ea typeface="黑体" pitchFamily="2" charset="-122"/>
              </a:rPr>
              <a:t>、更深的社会危害性</a:t>
            </a:r>
            <a:r>
              <a:rPr lang="zh-CN" altLang="en-US" sz="2400" dirty="0" smtClean="0">
                <a:solidFill>
                  <a:srgbClr val="FFFF00"/>
                </a:solidFill>
                <a:latin typeface="黑体" pitchFamily="2" charset="-122"/>
                <a:ea typeface="黑体" pitchFamily="2" charset="-122"/>
              </a:rPr>
              <a:t>。</a:t>
            </a:r>
            <a:endParaRPr lang="en-US" altLang="zh-CN" sz="2400" b="1" dirty="0">
              <a:solidFill>
                <a:schemeClr val="bg1"/>
              </a:solidFill>
              <a:latin typeface="仿宋_GB2312" pitchFamily="49" charset="-122"/>
              <a:ea typeface="仿宋_GB2312" pitchFamily="49" charset="-122"/>
            </a:endParaRPr>
          </a:p>
        </p:txBody>
      </p:sp>
      <p:pic>
        <p:nvPicPr>
          <p:cNvPr id="9" name="图片 8"/>
          <p:cNvPicPr>
            <a:picLocks noChangeAspect="1"/>
          </p:cNvPicPr>
          <p:nvPr/>
        </p:nvPicPr>
        <p:blipFill>
          <a:blip r:embed="rId2" cstate="print">
            <a:extLst>
              <a:ext uri="{28A0092B-C50C-407E-A947-70E740481C1C}">
                <a14:useLocalDpi xmlns="" xmlns:a14="http://schemas.microsoft.com/office/drawing/2010/main" val="0"/>
              </a:ext>
            </a:extLst>
          </a:blip>
          <a:srcRect l="18306"/>
          <a:stretch>
            <a:fillRect/>
          </a:stretch>
        </p:blipFill>
        <p:spPr>
          <a:xfrm>
            <a:off x="5220393" y="1171925"/>
            <a:ext cx="3065595" cy="1838757"/>
          </a:xfrm>
          <a:prstGeom prst="rect">
            <a:avLst/>
          </a:prstGeom>
        </p:spPr>
      </p:pic>
      <p:pic>
        <p:nvPicPr>
          <p:cNvPr id="10" name="图片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218825" y="3082091"/>
            <a:ext cx="3064595" cy="1942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2198"/>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66"/>
                            </p:stCondLst>
                            <p:childTnLst>
                              <p:par>
                                <p:cTn id="9" presetID="22" presetClass="entr" presetSubtype="4" fill="hold" grpId="0" nodeType="afterEffect">
                                  <p:stCondLst>
                                    <p:cond delay="0"/>
                                  </p:stCondLst>
                                  <p:iterate type="wd">
                                    <p:tmPct val="2198"/>
                                  </p:iterate>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143"/>
                            </p:stCondLst>
                            <p:childTnLst>
                              <p:par>
                                <p:cTn id="13" presetID="22" presetClass="entr" presetSubtype="4" fill="hold" grpId="0" nodeType="afterEffect">
                                  <p:stCondLst>
                                    <p:cond delay="0"/>
                                  </p:stCondLst>
                                  <p:iterate type="wd">
                                    <p:tmPct val="2198"/>
                                  </p:iterate>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709"/>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209"/>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192049" y="2274337"/>
            <a:ext cx="4800600" cy="107721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什么是吸毒</a:t>
            </a:r>
            <a:endParaRPr lang="en-US" altLang="zh-CN" sz="3500" b="1" dirty="0">
              <a:solidFill>
                <a:schemeClr val="bg1"/>
              </a:solidFill>
              <a:latin typeface="微软雅黑" pitchFamily="34" charset="-122"/>
              <a:ea typeface="微软雅黑" pitchFamily="34" charset="-122"/>
            </a:endParaRPr>
          </a:p>
          <a:p>
            <a:pPr algn="ctr">
              <a:lnSpc>
                <a:spcPct val="100000"/>
              </a:lnSpc>
            </a:pPr>
            <a:r>
              <a:rPr lang="en-US" altLang="zh-CN" sz="3500" b="1" dirty="0">
                <a:solidFill>
                  <a:schemeClr val="bg1"/>
                </a:solidFill>
                <a:latin typeface="微软雅黑" pitchFamily="34" charset="-122"/>
                <a:ea typeface="微软雅黑" pitchFamily="34" charset="-122"/>
              </a:rPr>
              <a:t>What Is Drug Abuse</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335612035"/>
      </p:ext>
    </p:extLst>
  </p:cSld>
  <p:clrMapOvr>
    <a:masterClrMapping/>
  </p:clrMapOvr>
  <p:transition spd="slow" advClick="0"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704459" y="1021213"/>
            <a:ext cx="779603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476374" y="1940034"/>
            <a:ext cx="6829425" cy="830997"/>
          </a:xfrm>
          <a:prstGeom prst="rect">
            <a:avLst/>
          </a:prstGeom>
        </p:spPr>
        <p:txBody>
          <a:bodyPr wrap="square">
            <a:spAutoFit/>
          </a:bodyPr>
          <a:lstStyle/>
          <a:p>
            <a:pPr algn="just"/>
            <a:r>
              <a:rPr lang="zh-CN" altLang="en-US" sz="1600" dirty="0">
                <a:solidFill>
                  <a:schemeClr val="bg1"/>
                </a:solidFill>
              </a:rPr>
              <a:t>    随着电子商务的成熟，互联网成为贩毒人员勾联交易的平台，寄递物流贩运毒品愈加突出。</a:t>
            </a:r>
            <a:r>
              <a:rPr lang="en-US" altLang="zh-CN" sz="1600" dirty="0">
                <a:solidFill>
                  <a:schemeClr val="bg1"/>
                </a:solidFill>
              </a:rPr>
              <a:t>2017</a:t>
            </a:r>
            <a:r>
              <a:rPr lang="zh-CN" altLang="en-US" sz="1600" dirty="0">
                <a:solidFill>
                  <a:schemeClr val="bg1"/>
                </a:solidFill>
              </a:rPr>
              <a:t>年全年破获寄递物流渠道案件</a:t>
            </a:r>
            <a:r>
              <a:rPr lang="en-US" altLang="zh-CN" sz="1600" dirty="0">
                <a:solidFill>
                  <a:schemeClr val="bg1"/>
                </a:solidFill>
              </a:rPr>
              <a:t>1499</a:t>
            </a:r>
            <a:r>
              <a:rPr lang="zh-CN" altLang="en-US" sz="1600" dirty="0">
                <a:solidFill>
                  <a:schemeClr val="bg1"/>
                </a:solidFill>
              </a:rPr>
              <a:t>起，查获毒品</a:t>
            </a:r>
            <a:r>
              <a:rPr lang="en-US" altLang="zh-CN" sz="1600" dirty="0">
                <a:solidFill>
                  <a:schemeClr val="bg1"/>
                </a:solidFill>
              </a:rPr>
              <a:t>12.1</a:t>
            </a:r>
            <a:r>
              <a:rPr lang="zh-CN" altLang="en-US" sz="1600" dirty="0">
                <a:solidFill>
                  <a:schemeClr val="bg1"/>
                </a:solidFill>
              </a:rPr>
              <a:t>吨。</a:t>
            </a:r>
          </a:p>
        </p:txBody>
      </p:sp>
      <p:sp>
        <p:nvSpPr>
          <p:cNvPr id="5" name="TextBox 4"/>
          <p:cNvSpPr txBox="1"/>
          <p:nvPr/>
        </p:nvSpPr>
        <p:spPr>
          <a:xfrm>
            <a:off x="723899" y="1381125"/>
            <a:ext cx="7757161" cy="584775"/>
          </a:xfrm>
          <a:prstGeom prst="rect">
            <a:avLst/>
          </a:prstGeom>
          <a:noFill/>
        </p:spPr>
        <p:txBody>
          <a:bodyPr wrap="square" rtlCol="0">
            <a:spAutoFit/>
          </a:bodyPr>
          <a:lstStyle/>
          <a:p>
            <a:r>
              <a:rPr lang="zh-CN" altLang="en-US" sz="1600" b="1" dirty="0">
                <a:solidFill>
                  <a:srgbClr val="FF0000"/>
                </a:solidFill>
              </a:rPr>
              <a:t>贩毒手段科技化智能化 </a:t>
            </a:r>
            <a:r>
              <a:rPr lang="en-US" altLang="zh-CN" sz="1600" b="1" dirty="0">
                <a:solidFill>
                  <a:srgbClr val="FF0000"/>
                </a:solidFill>
              </a:rPr>
              <a:t>The technicalization &amp; </a:t>
            </a:r>
            <a:r>
              <a:rPr lang="en-US" altLang="zh-CN" sz="1600" b="1" dirty="0" err="1">
                <a:solidFill>
                  <a:srgbClr val="FF0000"/>
                </a:solidFill>
              </a:rPr>
              <a:t>intelligentialization</a:t>
            </a:r>
            <a:r>
              <a:rPr lang="en-US" altLang="zh-CN" sz="1600" b="1" dirty="0">
                <a:solidFill>
                  <a:srgbClr val="FF0000"/>
                </a:solidFill>
              </a:rPr>
              <a:t> of the drug trafficking</a:t>
            </a:r>
            <a:endParaRPr lang="zh-CN" altLang="en-US" sz="1600" b="1" dirty="0">
              <a:solidFill>
                <a:srgbClr val="FF0000"/>
              </a:solidFill>
            </a:endParaRPr>
          </a:p>
        </p:txBody>
      </p:sp>
      <p:sp>
        <p:nvSpPr>
          <p:cNvPr id="6" name="标题 1">
            <a:extLst>
              <a:ext uri="{FF2B5EF4-FFF2-40B4-BE49-F238E27FC236}">
                <a16:creationId xmlns="" xmlns:a16="http://schemas.microsoft.com/office/drawing/2014/main" id="{9050EA9D-C12A-4907-8B4E-F2E5AEF58219}"/>
              </a:ext>
            </a:extLst>
          </p:cNvPr>
          <p:cNvSpPr txBox="1">
            <a:spLocks/>
          </p:cNvSpPr>
          <p:nvPr/>
        </p:nvSpPr>
        <p:spPr>
          <a:xfrm>
            <a:off x="685020" y="188764"/>
            <a:ext cx="825324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我国吸、贩毒现状</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000" b="1" dirty="0">
                <a:solidFill>
                  <a:schemeClr val="bg1"/>
                </a:solidFill>
                <a:latin typeface="微软雅黑" pitchFamily="34" charset="-122"/>
                <a:ea typeface="微软雅黑" pitchFamily="34" charset="-122"/>
              </a:rPr>
              <a:t>The Current Situation of Drug Abuse and Trafficking in China</a:t>
            </a:r>
            <a:endParaRPr lang="zh-CN" altLang="en-US" sz="20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4" name="标题 1"/>
          <p:cNvSpPr txBox="1">
            <a:spLocks/>
          </p:cNvSpPr>
          <p:nvPr/>
        </p:nvSpPr>
        <p:spPr>
          <a:xfrm>
            <a:off x="741840" y="2170229"/>
            <a:ext cx="3058509" cy="143116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200" b="1" dirty="0">
                <a:solidFill>
                  <a:schemeClr val="bg1"/>
                </a:solidFill>
                <a:latin typeface="微软雅黑" pitchFamily="34" charset="-122"/>
                <a:ea typeface="微软雅黑" pitchFamily="34" charset="-122"/>
              </a:rPr>
              <a:t>       吸毒是指明知是毒品，仍然自愿吸食的行为，吸毒既包括非法吸食毒品的行为，也包括非法注射毒品的行为。我国将非法吸食、注射毒品的行为通称为</a:t>
            </a:r>
            <a:r>
              <a:rPr lang="zh-CN" altLang="en-US" sz="1200" b="1" dirty="0" smtClean="0">
                <a:solidFill>
                  <a:schemeClr val="bg1"/>
                </a:solidFill>
                <a:latin typeface="微软雅黑" pitchFamily="34" charset="-122"/>
                <a:ea typeface="微软雅黑" pitchFamily="34" charset="-122"/>
              </a:rPr>
              <a:t>吸毒。</a:t>
            </a:r>
            <a:endParaRPr lang="en-US" altLang="zh-CN" sz="1200" b="1" dirty="0">
              <a:solidFill>
                <a:schemeClr val="bg1"/>
              </a:solidFill>
              <a:latin typeface="微软雅黑" pitchFamily="34" charset="-122"/>
              <a:ea typeface="微软雅黑" pitchFamily="34" charset="-122"/>
            </a:endParaRPr>
          </a:p>
          <a:p>
            <a:pPr>
              <a:lnSpc>
                <a:spcPct val="200000"/>
              </a:lnSpc>
            </a:pPr>
            <a:endParaRPr lang="zh-CN" altLang="en-US" sz="1050" b="1" dirty="0">
              <a:solidFill>
                <a:schemeClr val="bg1"/>
              </a:solidFill>
              <a:latin typeface="微软雅黑" pitchFamily="34" charset="-122"/>
              <a:ea typeface="微软雅黑" pitchFamily="34" charset="-122"/>
            </a:endParaRPr>
          </a:p>
        </p:txBody>
      </p:sp>
      <p:sp>
        <p:nvSpPr>
          <p:cNvPr id="7" name="标题 1"/>
          <p:cNvSpPr txBox="1">
            <a:spLocks/>
          </p:cNvSpPr>
          <p:nvPr/>
        </p:nvSpPr>
        <p:spPr>
          <a:xfrm>
            <a:off x="725215" y="1267395"/>
            <a:ext cx="3199085"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 </a:t>
            </a:r>
            <a:r>
              <a:rPr lang="en-US" altLang="zh-CN" sz="2800" b="1" dirty="0">
                <a:solidFill>
                  <a:schemeClr val="bg1"/>
                </a:solidFill>
                <a:latin typeface="微软雅黑" pitchFamily="34" charset="-122"/>
                <a:ea typeface="微软雅黑" pitchFamily="34" charset="-122"/>
              </a:rPr>
              <a:t>Drug Abuse</a:t>
            </a:r>
            <a:endParaRPr lang="zh-CN" altLang="en-US" sz="2800" b="1" dirty="0">
              <a:solidFill>
                <a:schemeClr val="bg1"/>
              </a:solidFill>
              <a:latin typeface="微软雅黑" pitchFamily="34" charset="-122"/>
              <a:ea typeface="微软雅黑" pitchFamily="34" charset="-122"/>
            </a:endParaRPr>
          </a:p>
        </p:txBody>
      </p:sp>
      <p:cxnSp>
        <p:nvCxnSpPr>
          <p:cNvPr id="9" name="直接连接符 8"/>
          <p:cNvCxnSpPr/>
          <p:nvPr/>
        </p:nvCxnSpPr>
        <p:spPr>
          <a:xfrm>
            <a:off x="725215" y="1783979"/>
            <a:ext cx="29513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68033025"/>
      </p:ext>
    </p:extLst>
  </p:cSld>
  <p:clrMapOvr>
    <a:masterClrMapping/>
  </p:clrMapOvr>
  <p:transition spd="slow" advClick="0" advTm="3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DE15F5DE-1271-4B44-86C3-967D93C7066F}"/>
              </a:ext>
            </a:extLst>
          </p:cNvPr>
          <p:cNvSpPr/>
          <p:nvPr/>
        </p:nvSpPr>
        <p:spPr>
          <a:xfrm>
            <a:off x="772829" y="3779082"/>
            <a:ext cx="8107443" cy="484748"/>
          </a:xfrm>
          <a:prstGeom prst="rect">
            <a:avLst/>
          </a:prstGeom>
        </p:spPr>
        <p:txBody>
          <a:bodyPr wrap="square" lIns="68580" tIns="34290" rIns="68580" bIns="34290">
            <a:spAutoFit/>
          </a:bodyPr>
          <a:lstStyle/>
          <a:p>
            <a:pPr indent="342900">
              <a:lnSpc>
                <a:spcPct val="150000"/>
              </a:lnSpc>
            </a:pPr>
            <a:r>
              <a:rPr lang="zh-CN" altLang="en-US" sz="1800" dirty="0" smtClean="0">
                <a:solidFill>
                  <a:schemeClr val="bg1"/>
                </a:solidFill>
                <a:latin typeface="黑体" panose="02010609060101010101" pitchFamily="49" charset="-122"/>
                <a:ea typeface="黑体" panose="02010609060101010101" pitchFamily="49" charset="-122"/>
              </a:rPr>
              <a:t>口吸                鼻吸             口服             注射</a:t>
            </a:r>
            <a:endParaRPr lang="en-US" altLang="zh-CN" sz="1800" dirty="0">
              <a:solidFill>
                <a:schemeClr val="bg1"/>
              </a:solidFill>
              <a:latin typeface="黑体" panose="02010609060101010101" pitchFamily="49" charset="-122"/>
              <a:ea typeface="黑体" panose="02010609060101010101" pitchFamily="49" charset="-122"/>
            </a:endParaRPr>
          </a:p>
        </p:txBody>
      </p:sp>
      <p:sp>
        <p:nvSpPr>
          <p:cNvPr id="6" name="标题 1"/>
          <p:cNvSpPr txBox="1">
            <a:spLocks/>
          </p:cNvSpPr>
          <p:nvPr/>
        </p:nvSpPr>
        <p:spPr>
          <a:xfrm>
            <a:off x="654877" y="1428141"/>
            <a:ext cx="7330883"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吸毒的方式 </a:t>
            </a:r>
            <a:r>
              <a:rPr lang="en-US" altLang="zh-CN" sz="2800" b="1" dirty="0">
                <a:solidFill>
                  <a:schemeClr val="bg1"/>
                </a:solidFill>
                <a:latin typeface="微软雅黑" pitchFamily="34" charset="-122"/>
                <a:ea typeface="微软雅黑" pitchFamily="34" charset="-122"/>
              </a:rPr>
              <a:t>The Methods of Drug Abuse</a:t>
            </a:r>
            <a:endParaRPr lang="zh-CN" altLang="en-US" sz="2800" b="1" dirty="0">
              <a:solidFill>
                <a:schemeClr val="bg1"/>
              </a:solidFill>
              <a:latin typeface="微软雅黑" pitchFamily="34" charset="-122"/>
              <a:ea typeface="微软雅黑" pitchFamily="34" charset="-122"/>
            </a:endParaRPr>
          </a:p>
        </p:txBody>
      </p:sp>
      <p:cxnSp>
        <p:nvCxnSpPr>
          <p:cNvPr id="7" name="直接连接符 6"/>
          <p:cNvCxnSpPr/>
          <p:nvPr/>
        </p:nvCxnSpPr>
        <p:spPr>
          <a:xfrm>
            <a:off x="654877" y="1944725"/>
            <a:ext cx="704718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 xmlns:a16="http://schemas.microsoft.com/office/drawing/2014/main" id="{599FC6BE-B149-4F3A-A59B-FE5D0185550B}"/>
              </a:ext>
            </a:extLst>
          </p:cNvPr>
          <p:cNvPicPr>
            <a:picLocks noChangeAspect="1"/>
          </p:cNvPicPr>
          <p:nvPr/>
        </p:nvPicPr>
        <p:blipFill>
          <a:blip r:embed="rId2" cstate="print"/>
          <a:stretch>
            <a:fillRect/>
          </a:stretch>
        </p:blipFill>
        <p:spPr>
          <a:xfrm>
            <a:off x="744335" y="2524238"/>
            <a:ext cx="1693069" cy="1057275"/>
          </a:xfrm>
          <a:prstGeom prst="rect">
            <a:avLst/>
          </a:prstGeom>
        </p:spPr>
      </p:pic>
      <p:pic>
        <p:nvPicPr>
          <p:cNvPr id="9" name="Picture 5" descr="get">
            <a:extLst>
              <a:ext uri="{FF2B5EF4-FFF2-40B4-BE49-F238E27FC236}">
                <a16:creationId xmlns="" xmlns:a16="http://schemas.microsoft.com/office/drawing/2014/main" id="{2670DECD-6F09-4B50-86B6-828674665B1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8934" b="24326"/>
          <a:stretch/>
        </p:blipFill>
        <p:spPr bwMode="auto">
          <a:xfrm>
            <a:off x="2679430" y="2524238"/>
            <a:ext cx="1693069" cy="10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 descr="get (1)">
            <a:extLst>
              <a:ext uri="{FF2B5EF4-FFF2-40B4-BE49-F238E27FC236}">
                <a16:creationId xmlns="" xmlns:a16="http://schemas.microsoft.com/office/drawing/2014/main" id="{DDAE39DB-FAEE-4B70-992C-75027206B33A}"/>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8628" b="29219"/>
          <a:stretch/>
        </p:blipFill>
        <p:spPr bwMode="auto">
          <a:xfrm>
            <a:off x="6567149" y="2505190"/>
            <a:ext cx="1693069" cy="10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图片 10">
            <a:extLst>
              <a:ext uri="{FF2B5EF4-FFF2-40B4-BE49-F238E27FC236}">
                <a16:creationId xmlns="" xmlns:a16="http://schemas.microsoft.com/office/drawing/2014/main" id="{A8540927-FF2C-4071-87ED-60D857689CCD}"/>
              </a:ext>
            </a:extLst>
          </p:cNvPr>
          <p:cNvPicPr>
            <a:picLocks noChangeAspect="1"/>
          </p:cNvPicPr>
          <p:nvPr/>
        </p:nvPicPr>
        <p:blipFill>
          <a:blip r:embed="rId5" cstate="print"/>
          <a:stretch>
            <a:fillRect/>
          </a:stretch>
        </p:blipFill>
        <p:spPr>
          <a:xfrm>
            <a:off x="4644619" y="2505188"/>
            <a:ext cx="1693069" cy="1057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wd">
                                    <p:tmPct val="2198"/>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55"/>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sp>
        <p:nvSpPr>
          <p:cNvPr id="5" name="标题 1"/>
          <p:cNvSpPr txBox="1">
            <a:spLocks/>
          </p:cNvSpPr>
          <p:nvPr/>
        </p:nvSpPr>
        <p:spPr>
          <a:xfrm>
            <a:off x="725215" y="573444"/>
            <a:ext cx="4837385"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吸毒的代价 </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800" b="1" dirty="0">
                <a:solidFill>
                  <a:schemeClr val="bg1"/>
                </a:solidFill>
                <a:latin typeface="微软雅黑" pitchFamily="34" charset="-122"/>
                <a:ea typeface="微软雅黑" pitchFamily="34" charset="-122"/>
              </a:rPr>
              <a:t>The Price of Drug Abuse</a:t>
            </a:r>
            <a:endParaRPr lang="zh-CN" altLang="en-US" sz="2800" b="1" dirty="0">
              <a:solidFill>
                <a:schemeClr val="bg1"/>
              </a:solidFill>
              <a:latin typeface="微软雅黑" pitchFamily="34" charset="-122"/>
              <a:ea typeface="微软雅黑" pitchFamily="34" charset="-122"/>
            </a:endParaRPr>
          </a:p>
        </p:txBody>
      </p:sp>
      <p:sp>
        <p:nvSpPr>
          <p:cNvPr id="4" name="标题 1"/>
          <p:cNvSpPr txBox="1">
            <a:spLocks/>
          </p:cNvSpPr>
          <p:nvPr/>
        </p:nvSpPr>
        <p:spPr>
          <a:xfrm>
            <a:off x="675339" y="2041635"/>
            <a:ext cx="4096167" cy="240065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50000"/>
              </a:lnSpc>
            </a:pPr>
            <a:r>
              <a:rPr lang="zh-CN" altLang="en-US" sz="2000" b="1" dirty="0">
                <a:solidFill>
                  <a:schemeClr val="bg1"/>
                </a:solidFill>
                <a:latin typeface="微软雅黑" pitchFamily="34" charset="-122"/>
                <a:ea typeface="微软雅黑" pitchFamily="34" charset="-122"/>
              </a:rPr>
              <a:t>毒品的主要危害在于它的成瘾性</a:t>
            </a:r>
            <a:r>
              <a:rPr lang="zh-CN" altLang="en-US" sz="2000" b="1" dirty="0" smtClean="0">
                <a:solidFill>
                  <a:schemeClr val="bg1"/>
                </a:solidFill>
                <a:latin typeface="微软雅黑" pitchFamily="34" charset="-122"/>
                <a:ea typeface="微软雅黑" pitchFamily="34" charset="-122"/>
              </a:rPr>
              <a:t>。</a:t>
            </a:r>
            <a:endParaRPr lang="en-US" altLang="zh-CN" sz="2000" b="1" dirty="0">
              <a:solidFill>
                <a:schemeClr val="bg1"/>
              </a:solidFill>
              <a:latin typeface="微软雅黑" pitchFamily="34" charset="-122"/>
              <a:ea typeface="微软雅黑" pitchFamily="34" charset="-122"/>
            </a:endParaRPr>
          </a:p>
          <a:p>
            <a:pPr marL="228600" indent="-228600">
              <a:lnSpc>
                <a:spcPct val="150000"/>
              </a:lnSpc>
              <a:buAutoNum type="arabicPeriod"/>
            </a:pPr>
            <a:r>
              <a:rPr lang="zh-CN" altLang="en-US" sz="2800" b="1" dirty="0" smtClean="0">
                <a:solidFill>
                  <a:srgbClr val="FFFF00"/>
                </a:solidFill>
                <a:latin typeface="微软雅黑" pitchFamily="34" charset="-122"/>
                <a:ea typeface="微软雅黑" pitchFamily="34" charset="-122"/>
              </a:rPr>
              <a:t>生理</a:t>
            </a:r>
            <a:r>
              <a:rPr lang="zh-CN" altLang="en-US" sz="2800" b="1" dirty="0">
                <a:solidFill>
                  <a:srgbClr val="FFFF00"/>
                </a:solidFill>
                <a:latin typeface="微软雅黑" pitchFamily="34" charset="-122"/>
                <a:ea typeface="微软雅黑" pitchFamily="34" charset="-122"/>
              </a:rPr>
              <a:t>依赖。</a:t>
            </a:r>
            <a:endParaRPr lang="en-US" altLang="zh-CN" sz="2800" b="1" dirty="0">
              <a:solidFill>
                <a:srgbClr val="FFFF00"/>
              </a:solidFill>
              <a:latin typeface="微软雅黑" pitchFamily="34" charset="-122"/>
              <a:ea typeface="微软雅黑" pitchFamily="34" charset="-122"/>
            </a:endParaRPr>
          </a:p>
          <a:p>
            <a:pPr marL="228600" indent="-228600">
              <a:lnSpc>
                <a:spcPct val="150000"/>
              </a:lnSpc>
              <a:buFontTx/>
              <a:buAutoNum type="arabicPeriod"/>
            </a:pPr>
            <a:r>
              <a:rPr lang="zh-CN" altLang="en-US" sz="2800" b="1" dirty="0" smtClean="0">
                <a:solidFill>
                  <a:srgbClr val="FFFF00"/>
                </a:solidFill>
                <a:latin typeface="微软雅黑" pitchFamily="34" charset="-122"/>
                <a:ea typeface="微软雅黑" pitchFamily="34" charset="-122"/>
              </a:rPr>
              <a:t>心理</a:t>
            </a:r>
            <a:r>
              <a:rPr lang="zh-CN" altLang="en-US" sz="2800" b="1" dirty="0">
                <a:solidFill>
                  <a:srgbClr val="FFFF00"/>
                </a:solidFill>
                <a:latin typeface="微软雅黑" pitchFamily="34" charset="-122"/>
                <a:ea typeface="微软雅黑" pitchFamily="34" charset="-122"/>
              </a:rPr>
              <a:t>依赖。</a:t>
            </a:r>
            <a:endParaRPr lang="en-US" altLang="zh-CN" sz="2800" b="1" dirty="0">
              <a:solidFill>
                <a:srgbClr val="FFFF00"/>
              </a:solidFill>
              <a:latin typeface="微软雅黑" pitchFamily="34" charset="-122"/>
              <a:ea typeface="微软雅黑" pitchFamily="34" charset="-122"/>
            </a:endParaRPr>
          </a:p>
          <a:p>
            <a:pPr>
              <a:lnSpc>
                <a:spcPct val="150000"/>
              </a:lnSpc>
            </a:pPr>
            <a:endParaRPr lang="zh-CN" altLang="en-US" sz="2800" b="1" dirty="0">
              <a:solidFill>
                <a:schemeClr val="bg1"/>
              </a:solidFill>
              <a:latin typeface="微软雅黑" pitchFamily="34" charset="-122"/>
              <a:ea typeface="微软雅黑" pitchFamily="34" charset="-122"/>
            </a:endParaRPr>
          </a:p>
        </p:txBody>
      </p:sp>
      <p:cxnSp>
        <p:nvCxnSpPr>
          <p:cNvPr id="8" name="直接连接符 7"/>
          <p:cNvCxnSpPr/>
          <p:nvPr/>
        </p:nvCxnSpPr>
        <p:spPr>
          <a:xfrm>
            <a:off x="675339" y="1526675"/>
            <a:ext cx="443293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63355268"/>
      </p:ext>
    </p:extLst>
  </p:cSld>
  <p:clrMapOvr>
    <a:masterClrMapping/>
  </p:clrMapOvr>
  <p:transition spd="slow" advClick="0" advTm="3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Line 31"/>
          <p:cNvSpPr>
            <a:spLocks noChangeShapeType="1"/>
          </p:cNvSpPr>
          <p:nvPr/>
        </p:nvSpPr>
        <p:spPr bwMode="auto">
          <a:xfrm flipH="1">
            <a:off x="4000478" y="2493144"/>
            <a:ext cx="66522" cy="233511"/>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Line 31"/>
          <p:cNvSpPr>
            <a:spLocks noChangeShapeType="1"/>
          </p:cNvSpPr>
          <p:nvPr/>
        </p:nvSpPr>
        <p:spPr bwMode="auto">
          <a:xfrm flipH="1">
            <a:off x="3466681" y="2213466"/>
            <a:ext cx="139770" cy="167994"/>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Line 31"/>
          <p:cNvSpPr>
            <a:spLocks noChangeShapeType="1"/>
          </p:cNvSpPr>
          <p:nvPr/>
        </p:nvSpPr>
        <p:spPr bwMode="auto">
          <a:xfrm flipH="1">
            <a:off x="3205424" y="1793108"/>
            <a:ext cx="201734" cy="45719"/>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AutoShape 18"/>
          <p:cNvSpPr>
            <a:spLocks/>
          </p:cNvSpPr>
          <p:nvPr/>
        </p:nvSpPr>
        <p:spPr bwMode="auto">
          <a:xfrm>
            <a:off x="3428561" y="1810915"/>
            <a:ext cx="259393" cy="436215"/>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6" name="组合 55"/>
          <p:cNvGrpSpPr/>
          <p:nvPr/>
        </p:nvGrpSpPr>
        <p:grpSpPr>
          <a:xfrm>
            <a:off x="2809986" y="1689480"/>
            <a:ext cx="321004" cy="321022"/>
            <a:chOff x="2568826" y="1649287"/>
            <a:chExt cx="321004" cy="321022"/>
          </a:xfrm>
        </p:grpSpPr>
        <p:sp>
          <p:nvSpPr>
            <p:cNvPr id="13" name="AutoShape 19"/>
            <p:cNvSpPr>
              <a:spLocks/>
            </p:cNvSpPr>
            <p:nvPr/>
          </p:nvSpPr>
          <p:spPr bwMode="auto">
            <a:xfrm>
              <a:off x="2568826" y="1649287"/>
              <a:ext cx="321004" cy="321022"/>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AutoShape 20"/>
            <p:cNvSpPr>
              <a:spLocks/>
            </p:cNvSpPr>
            <p:nvPr/>
          </p:nvSpPr>
          <p:spPr bwMode="auto">
            <a:xfrm>
              <a:off x="2617490" y="1694829"/>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5" name="AutoShape 21"/>
            <p:cNvSpPr>
              <a:spLocks/>
            </p:cNvSpPr>
            <p:nvPr/>
          </p:nvSpPr>
          <p:spPr bwMode="auto">
            <a:xfrm>
              <a:off x="2615161" y="1712576"/>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7" name="AutoShape 23"/>
          <p:cNvSpPr>
            <a:spLocks/>
          </p:cNvSpPr>
          <p:nvPr/>
        </p:nvSpPr>
        <p:spPr bwMode="auto">
          <a:xfrm>
            <a:off x="3663400" y="2220788"/>
            <a:ext cx="482177" cy="273695"/>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5" name="组合 54"/>
          <p:cNvGrpSpPr/>
          <p:nvPr/>
        </p:nvGrpSpPr>
        <p:grpSpPr>
          <a:xfrm>
            <a:off x="3070502" y="2368765"/>
            <a:ext cx="321451" cy="321022"/>
            <a:chOff x="2608278" y="2901328"/>
            <a:chExt cx="321451" cy="321022"/>
          </a:xfrm>
        </p:grpSpPr>
        <p:sp>
          <p:nvSpPr>
            <p:cNvPr id="18" name="AutoShape 24"/>
            <p:cNvSpPr>
              <a:spLocks/>
            </p:cNvSpPr>
            <p:nvPr/>
          </p:nvSpPr>
          <p:spPr bwMode="auto">
            <a:xfrm>
              <a:off x="2608278" y="2901328"/>
              <a:ext cx="321451" cy="321022"/>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25"/>
            <p:cNvSpPr>
              <a:spLocks/>
            </p:cNvSpPr>
            <p:nvPr/>
          </p:nvSpPr>
          <p:spPr bwMode="auto">
            <a:xfrm>
              <a:off x="2657834" y="2946867"/>
              <a:ext cx="226802" cy="22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1" name="AutoShape 27"/>
            <p:cNvSpPr>
              <a:spLocks/>
            </p:cNvSpPr>
            <p:nvPr/>
          </p:nvSpPr>
          <p:spPr bwMode="auto">
            <a:xfrm>
              <a:off x="2658630" y="2962382"/>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2" name="AutoShape 28"/>
          <p:cNvSpPr>
            <a:spLocks/>
          </p:cNvSpPr>
          <p:nvPr/>
        </p:nvSpPr>
        <p:spPr bwMode="auto">
          <a:xfrm>
            <a:off x="4070125" y="2473944"/>
            <a:ext cx="562093" cy="48220"/>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solidFill>
            <a:srgbClr val="FF0000"/>
          </a:solidFill>
          <a:ln w="101600" cap="flat" cmpd="sng">
            <a:solidFill>
              <a:srgbClr val="C00000"/>
            </a:solidFill>
            <a:prstDash val="solid"/>
            <a:miter lim="0"/>
            <a:headEnd type="oval" w="med" len="med"/>
            <a:tailEn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AutoShape 29"/>
          <p:cNvSpPr>
            <a:spLocks/>
          </p:cNvSpPr>
          <p:nvPr/>
        </p:nvSpPr>
        <p:spPr bwMode="auto">
          <a:xfrm>
            <a:off x="3783497" y="2799432"/>
            <a:ext cx="321004" cy="321469"/>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30"/>
          <p:cNvSpPr>
            <a:spLocks/>
          </p:cNvSpPr>
          <p:nvPr/>
        </p:nvSpPr>
        <p:spPr bwMode="auto">
          <a:xfrm>
            <a:off x="3831715" y="2844973"/>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6" name="AutoShape 32"/>
          <p:cNvSpPr>
            <a:spLocks/>
          </p:cNvSpPr>
          <p:nvPr/>
        </p:nvSpPr>
        <p:spPr bwMode="auto">
          <a:xfrm>
            <a:off x="3858350" y="2864699"/>
            <a:ext cx="180673" cy="1702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AutoShape 34"/>
          <p:cNvSpPr>
            <a:spLocks/>
          </p:cNvSpPr>
          <p:nvPr/>
        </p:nvSpPr>
        <p:spPr bwMode="auto">
          <a:xfrm>
            <a:off x="4577303" y="2799432"/>
            <a:ext cx="321004" cy="321469"/>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35"/>
          <p:cNvSpPr>
            <a:spLocks/>
          </p:cNvSpPr>
          <p:nvPr/>
        </p:nvSpPr>
        <p:spPr bwMode="auto">
          <a:xfrm>
            <a:off x="4625966" y="2844973"/>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29" name="Line 36"/>
          <p:cNvSpPr>
            <a:spLocks noChangeShapeType="1"/>
          </p:cNvSpPr>
          <p:nvPr/>
        </p:nvSpPr>
        <p:spPr bwMode="auto">
          <a:xfrm>
            <a:off x="4593823" y="2493144"/>
            <a:ext cx="66969" cy="233511"/>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37"/>
          <p:cNvSpPr>
            <a:spLocks/>
          </p:cNvSpPr>
          <p:nvPr/>
        </p:nvSpPr>
        <p:spPr bwMode="auto">
          <a:xfrm>
            <a:off x="4571846" y="2835252"/>
            <a:ext cx="338169" cy="2065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AutoShape 39"/>
          <p:cNvSpPr>
            <a:spLocks/>
          </p:cNvSpPr>
          <p:nvPr/>
        </p:nvSpPr>
        <p:spPr bwMode="auto">
          <a:xfrm>
            <a:off x="5180917" y="2502966"/>
            <a:ext cx="321004" cy="321022"/>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chemeClr val="bg2"/>
          </a:solidFill>
          <a:ln>
            <a:noFill/>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AutoShape 40"/>
          <p:cNvSpPr>
            <a:spLocks/>
          </p:cNvSpPr>
          <p:nvPr/>
        </p:nvSpPr>
        <p:spPr bwMode="auto">
          <a:xfrm>
            <a:off x="5226990" y="2549345"/>
            <a:ext cx="226802" cy="227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33" name="Line 41"/>
          <p:cNvSpPr>
            <a:spLocks noChangeShapeType="1"/>
          </p:cNvSpPr>
          <p:nvPr/>
        </p:nvSpPr>
        <p:spPr bwMode="auto">
          <a:xfrm>
            <a:off x="4998761" y="2337766"/>
            <a:ext cx="172780" cy="17279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AutoShape 42"/>
          <p:cNvSpPr>
            <a:spLocks/>
          </p:cNvSpPr>
          <p:nvPr/>
        </p:nvSpPr>
        <p:spPr bwMode="auto">
          <a:xfrm>
            <a:off x="5227251" y="2566255"/>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44"/>
          <p:cNvSpPr>
            <a:spLocks/>
          </p:cNvSpPr>
          <p:nvPr/>
        </p:nvSpPr>
        <p:spPr bwMode="auto">
          <a:xfrm>
            <a:off x="5596571" y="1699294"/>
            <a:ext cx="321005" cy="321022"/>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AutoShape 45"/>
          <p:cNvSpPr>
            <a:spLocks/>
          </p:cNvSpPr>
          <p:nvPr/>
        </p:nvSpPr>
        <p:spPr bwMode="auto">
          <a:xfrm>
            <a:off x="5645234" y="1744835"/>
            <a:ext cx="226802" cy="2268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FF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37" name="AutoShape 46"/>
          <p:cNvSpPr>
            <a:spLocks/>
          </p:cNvSpPr>
          <p:nvPr/>
        </p:nvSpPr>
        <p:spPr bwMode="auto">
          <a:xfrm>
            <a:off x="5642905" y="1762582"/>
            <a:ext cx="226997" cy="1823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0091" tIns="20091" rIns="20091" bIns="20091"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000" b="0"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es-ES" altLang="zh-CN" sz="10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Line 47"/>
          <p:cNvSpPr>
            <a:spLocks noChangeShapeType="1"/>
          </p:cNvSpPr>
          <p:nvPr/>
        </p:nvSpPr>
        <p:spPr bwMode="auto">
          <a:xfrm>
            <a:off x="5318427" y="1850205"/>
            <a:ext cx="212068" cy="0"/>
          </a:xfrm>
          <a:prstGeom prst="line">
            <a:avLst/>
          </a:prstGeom>
          <a:noFill/>
          <a:ln w="6350" cap="flat" cmpd="sng">
            <a:solidFill>
              <a:schemeClr val="bg1">
                <a:lumMod val="65000"/>
              </a:schemeClr>
            </a:solidFill>
            <a:prstDash val="dash"/>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28575">
              <a:defRPr/>
            </a:pPr>
            <a:endParaRPr lang="es-ES" sz="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AutoShape 33"/>
          <p:cNvSpPr>
            <a:spLocks/>
          </p:cNvSpPr>
          <p:nvPr/>
        </p:nvSpPr>
        <p:spPr bwMode="auto">
          <a:xfrm rot="10627777" flipV="1">
            <a:off x="4588019" y="2236862"/>
            <a:ext cx="491552" cy="250478"/>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solidFill>
            <a:srgbClr val="FF0000"/>
          </a:solidFill>
          <a:ln w="101600" cap="flat" cmpd="sng">
            <a:solidFill>
              <a:srgbClr val="C00000"/>
            </a:solidFill>
            <a:prstDash val="solid"/>
            <a:miter lim="0"/>
            <a:headEnd/>
            <a:tailEnd type="oval" w="med" len="me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38"/>
          <p:cNvSpPr>
            <a:spLocks/>
          </p:cNvSpPr>
          <p:nvPr/>
        </p:nvSpPr>
        <p:spPr bwMode="auto">
          <a:xfrm rot="172778" flipH="1">
            <a:off x="4982243" y="1839043"/>
            <a:ext cx="308057" cy="485775"/>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solidFill>
            <a:srgbClr val="FF0000"/>
          </a:solidFill>
          <a:ln w="101600" cap="flat" cmpd="sng">
            <a:solidFill>
              <a:srgbClr val="C00000"/>
            </a:solidFill>
            <a:prstDash val="solid"/>
            <a:miter lim="0"/>
            <a:headEnd/>
            <a:tailEnd type="oval" w="med" len="med"/>
          </a:ln>
          <a:effectLst/>
          <a:extLst/>
        </p:spPr>
        <p:txBody>
          <a:bodyPr lIns="0" tIns="0" rIns="0" bIns="0" anchor="ctr"/>
          <a:lstStyle/>
          <a:p>
            <a:pPr>
              <a:lnSpc>
                <a:spcPct val="120000"/>
              </a:lnSpc>
            </a:pPr>
            <a:endParaRPr lang="zh-CN" altLang="en-US" sz="18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AutoShape 43"/>
          <p:cNvSpPr>
            <a:spLocks/>
          </p:cNvSpPr>
          <p:nvPr/>
        </p:nvSpPr>
        <p:spPr bwMode="auto">
          <a:xfrm>
            <a:off x="5205156" y="1739469"/>
            <a:ext cx="194300" cy="19431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p:spPr>
        <p:txBody>
          <a:bodyPr lIns="0" tIns="0" rIns="0" bIns="0" anchor="ctr"/>
          <a:lstStyle/>
          <a:p>
            <a:pPr>
              <a:lnSpc>
                <a:spcPct val="120000"/>
              </a:lnSpc>
              <a:defRPr/>
            </a:pPr>
            <a:endParaRPr lang="es-ES" sz="2400" dirty="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42" name="TextBox 115"/>
          <p:cNvSpPr txBox="1"/>
          <p:nvPr/>
        </p:nvSpPr>
        <p:spPr>
          <a:xfrm>
            <a:off x="2788652" y="341559"/>
            <a:ext cx="3125037" cy="1542984"/>
          </a:xfrm>
          <a:prstGeom prst="rect">
            <a:avLst/>
          </a:prstGeom>
          <a:noFill/>
        </p:spPr>
        <p:txBody>
          <a:bodyPr wrap="square" lIns="65023" tIns="32511" rIns="65023" bIns="32511" rtlCol="0">
            <a:spAutoFit/>
          </a:bodyPr>
          <a:lstStyle/>
          <a:p>
            <a:pPr algn="ctr">
              <a:defRPr/>
            </a:pPr>
            <a:r>
              <a:rPr lang="zh-CN" altLang="en-US" sz="2400" b="1" dirty="0">
                <a:solidFill>
                  <a:schemeClr val="bg1"/>
                </a:solidFill>
                <a:latin typeface="黑体" panose="02010609060101010101" pitchFamily="49" charset="-122"/>
                <a:ea typeface="黑体" panose="02010609060101010101" pitchFamily="49" charset="-122"/>
              </a:rPr>
              <a:t>导致吸毒的原因主要有哪些</a:t>
            </a:r>
            <a:r>
              <a:rPr lang="en-US" altLang="zh-CN" sz="2400" b="1" dirty="0">
                <a:solidFill>
                  <a:schemeClr val="bg1"/>
                </a:solidFill>
                <a:latin typeface="黑体" panose="02010609060101010101" pitchFamily="49" charset="-122"/>
                <a:ea typeface="黑体" panose="02010609060101010101" pitchFamily="49" charset="-122"/>
              </a:rPr>
              <a:t>?</a:t>
            </a:r>
          </a:p>
          <a:p>
            <a:pPr algn="ctr">
              <a:defRPr/>
            </a:pPr>
            <a:r>
              <a:rPr lang="en-US" altLang="zh-CN" sz="2400" b="1" dirty="0">
                <a:solidFill>
                  <a:schemeClr val="bg1"/>
                </a:solidFill>
                <a:latin typeface="黑体" panose="02010609060101010101" pitchFamily="49" charset="-122"/>
                <a:ea typeface="黑体" panose="02010609060101010101" pitchFamily="49" charset="-122"/>
              </a:rPr>
              <a:t>The Causes to Drug Abuse</a:t>
            </a:r>
          </a:p>
        </p:txBody>
      </p:sp>
      <p:sp>
        <p:nvSpPr>
          <p:cNvPr id="43" name="TextBox 107"/>
          <p:cNvSpPr txBox="1"/>
          <p:nvPr/>
        </p:nvSpPr>
        <p:spPr>
          <a:xfrm>
            <a:off x="773724" y="1682592"/>
            <a:ext cx="1737840" cy="359685"/>
          </a:xfrm>
          <a:prstGeom prst="rect">
            <a:avLst/>
          </a:prstGeom>
          <a:noFill/>
        </p:spPr>
        <p:txBody>
          <a:bodyPr wrap="square" lIns="51408" tIns="25703" rIns="51408" bIns="25703" rtlCol="0">
            <a:spAutoFit/>
          </a:bodyPr>
          <a:lstStyle/>
          <a:p>
            <a:pPr algn="r">
              <a:defRPr/>
            </a:pPr>
            <a:r>
              <a:rPr lang="zh-CN" altLang="en-US" sz="2000" noProof="1">
                <a:solidFill>
                  <a:schemeClr val="bg1"/>
                </a:solidFill>
                <a:latin typeface="Adobe 黑体 Std R" panose="020B0400000000000000" pitchFamily="34" charset="-122"/>
                <a:ea typeface="Adobe 黑体 Std R" panose="020B0400000000000000" pitchFamily="34" charset="-122"/>
                <a:cs typeface="+mn-ea"/>
              </a:rPr>
              <a:t>好奇心驱使</a:t>
            </a:r>
            <a:endParaRPr lang="zh-CN" altLang="en-US" sz="2000" dirty="0">
              <a:solidFill>
                <a:schemeClr val="bg1"/>
              </a:solidFill>
              <a:latin typeface="Adobe 黑体 Std R" panose="020B0400000000000000" pitchFamily="34" charset="-122"/>
              <a:ea typeface="Adobe 黑体 Std R" panose="020B0400000000000000" pitchFamily="34" charset="-122"/>
            </a:endParaRPr>
          </a:p>
        </p:txBody>
      </p:sp>
      <p:sp>
        <p:nvSpPr>
          <p:cNvPr id="45" name="TextBox 107"/>
          <p:cNvSpPr txBox="1"/>
          <p:nvPr/>
        </p:nvSpPr>
        <p:spPr>
          <a:xfrm>
            <a:off x="1673869" y="2859536"/>
            <a:ext cx="1220056" cy="359685"/>
          </a:xfrm>
          <a:prstGeom prst="rect">
            <a:avLst/>
          </a:prstGeom>
          <a:noFill/>
        </p:spPr>
        <p:txBody>
          <a:bodyPr wrap="square" lIns="51408" tIns="25703" rIns="51408" bIns="25703" rtlCol="0">
            <a:spAutoFit/>
          </a:bodyPr>
          <a:lstStyle/>
          <a:p>
            <a:pPr algn="r">
              <a:defRPr/>
            </a:pPr>
            <a:r>
              <a:rPr lang="zh-CN" altLang="en-US" sz="2000" dirty="0">
                <a:solidFill>
                  <a:schemeClr val="bg1"/>
                </a:solidFill>
                <a:latin typeface="Adobe 黑体 Std R" panose="020B0400000000000000" pitchFamily="34" charset="-122"/>
                <a:ea typeface="Adobe 黑体 Std R" panose="020B0400000000000000" pitchFamily="34" charset="-122"/>
              </a:rPr>
              <a:t>寻找刺激</a:t>
            </a:r>
          </a:p>
        </p:txBody>
      </p:sp>
      <p:sp>
        <p:nvSpPr>
          <p:cNvPr id="47" name="TextBox 107"/>
          <p:cNvSpPr txBox="1"/>
          <p:nvPr/>
        </p:nvSpPr>
        <p:spPr>
          <a:xfrm>
            <a:off x="3170444" y="3480718"/>
            <a:ext cx="1285417" cy="359685"/>
          </a:xfrm>
          <a:prstGeom prst="rect">
            <a:avLst/>
          </a:prstGeom>
          <a:noFill/>
        </p:spPr>
        <p:txBody>
          <a:bodyPr wrap="square" lIns="51408" tIns="25703" rIns="51408" bIns="25703" rtlCol="0">
            <a:spAutoFit/>
          </a:bodyPr>
          <a:lstStyle/>
          <a:p>
            <a:pPr>
              <a:defRPr/>
            </a:pPr>
            <a:r>
              <a:rPr lang="zh-CN" altLang="en-US" sz="2000" dirty="0">
                <a:solidFill>
                  <a:schemeClr val="bg1"/>
                </a:solidFill>
                <a:latin typeface="Adobe 黑体 Std R" panose="020B0400000000000000" pitchFamily="34" charset="-122"/>
                <a:ea typeface="Adobe 黑体 Std R" panose="020B0400000000000000" pitchFamily="34" charset="-122"/>
              </a:rPr>
              <a:t>逆反心里</a:t>
            </a:r>
          </a:p>
        </p:txBody>
      </p:sp>
      <p:sp>
        <p:nvSpPr>
          <p:cNvPr id="49" name="TextBox 107"/>
          <p:cNvSpPr txBox="1"/>
          <p:nvPr/>
        </p:nvSpPr>
        <p:spPr>
          <a:xfrm>
            <a:off x="4683121" y="3474423"/>
            <a:ext cx="1285417" cy="359685"/>
          </a:xfrm>
          <a:prstGeom prst="rect">
            <a:avLst/>
          </a:prstGeom>
          <a:noFill/>
        </p:spPr>
        <p:txBody>
          <a:bodyPr wrap="square" lIns="51408" tIns="25703" rIns="51408" bIns="25703" rtlCol="0">
            <a:spAutoFit/>
          </a:bodyPr>
          <a:lstStyle/>
          <a:p>
            <a:pPr>
              <a:defRPr/>
            </a:pPr>
            <a:r>
              <a:rPr lang="zh-CN" altLang="en-US" sz="2000" dirty="0">
                <a:solidFill>
                  <a:schemeClr val="bg1"/>
                </a:solidFill>
                <a:latin typeface="Adobe 黑体 Std R" panose="020B0400000000000000" pitchFamily="34" charset="-122"/>
                <a:ea typeface="Adobe 黑体 Std R" panose="020B0400000000000000" pitchFamily="34" charset="-122"/>
              </a:rPr>
              <a:t>环境影响</a:t>
            </a:r>
          </a:p>
        </p:txBody>
      </p:sp>
      <p:sp>
        <p:nvSpPr>
          <p:cNvPr id="51" name="TextBox 107"/>
          <p:cNvSpPr txBox="1"/>
          <p:nvPr/>
        </p:nvSpPr>
        <p:spPr>
          <a:xfrm>
            <a:off x="6007608" y="2705687"/>
            <a:ext cx="1789729" cy="359685"/>
          </a:xfrm>
          <a:prstGeom prst="rect">
            <a:avLst/>
          </a:prstGeom>
          <a:noFill/>
        </p:spPr>
        <p:txBody>
          <a:bodyPr wrap="square" lIns="51408" tIns="25703" rIns="51408" bIns="25703" rtlCol="0">
            <a:spAutoFit/>
          </a:bodyPr>
          <a:lstStyle/>
          <a:p>
            <a:pPr>
              <a:defRPr/>
            </a:pPr>
            <a:r>
              <a:rPr lang="zh-CN" altLang="en-US" sz="2000" dirty="0">
                <a:solidFill>
                  <a:schemeClr val="bg1"/>
                </a:solidFill>
                <a:latin typeface="Adobe 黑体 Std R" panose="020B0400000000000000" pitchFamily="34" charset="-122"/>
                <a:ea typeface="Adobe 黑体 Std R" panose="020B0400000000000000" pitchFamily="34" charset="-122"/>
              </a:rPr>
              <a:t>负面生活影响</a:t>
            </a:r>
          </a:p>
        </p:txBody>
      </p:sp>
      <p:sp>
        <p:nvSpPr>
          <p:cNvPr id="53" name="TextBox 107"/>
          <p:cNvSpPr txBox="1"/>
          <p:nvPr/>
        </p:nvSpPr>
        <p:spPr>
          <a:xfrm>
            <a:off x="6208871" y="1705444"/>
            <a:ext cx="1900734" cy="359685"/>
          </a:xfrm>
          <a:prstGeom prst="rect">
            <a:avLst/>
          </a:prstGeom>
          <a:noFill/>
        </p:spPr>
        <p:txBody>
          <a:bodyPr wrap="square" lIns="51408" tIns="25703" rIns="51408" bIns="25703" rtlCol="0">
            <a:spAutoFit/>
          </a:bodyPr>
          <a:lstStyle/>
          <a:p>
            <a:pPr>
              <a:defRPr/>
            </a:pPr>
            <a:r>
              <a:rPr lang="zh-CN" altLang="en-US" sz="2000" dirty="0" smtClean="0">
                <a:solidFill>
                  <a:schemeClr val="bg1"/>
                </a:solidFill>
                <a:latin typeface="Adobe 黑体 Std R" panose="020B0400000000000000" pitchFamily="34" charset="-122"/>
                <a:ea typeface="Adobe 黑体 Std R" panose="020B0400000000000000" pitchFamily="34" charset="-122"/>
              </a:rPr>
              <a:t>医源性成瘾</a:t>
            </a:r>
            <a:endParaRPr lang="zh-CN" altLang="en-US" sz="2000" dirty="0">
              <a:solidFill>
                <a:schemeClr val="bg1"/>
              </a:solidFill>
              <a:latin typeface="Adobe 黑体 Std R" panose="020B0400000000000000" pitchFamily="34" charset="-122"/>
              <a:ea typeface="Adobe 黑体 Std R" panose="020B04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3000"/>
                                        <p:tgtEl>
                                          <p:spTgt spid="42"/>
                                        </p:tgtEl>
                                      </p:cBhvr>
                                    </p:animEffect>
                                  </p:childTnLst>
                                </p:cTn>
                              </p:par>
                            </p:childTnLst>
                          </p:cTn>
                        </p:par>
                        <p:par>
                          <p:cTn id="8" fill="hold">
                            <p:stCondLst>
                              <p:cond delay="3000"/>
                            </p:stCondLst>
                            <p:childTnLst>
                              <p:par>
                                <p:cTn id="9" presetID="22" presetClass="entr" presetSubtype="8"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par>
                          <p:cTn id="15" fill="hold">
                            <p:stCondLst>
                              <p:cond delay="3600"/>
                            </p:stCondLst>
                            <p:childTnLst>
                              <p:par>
                                <p:cTn id="16" presetID="22" presetClass="entr" presetSubtype="8" fill="hold" grpId="0" nodeType="afterEffect">
                                  <p:stCondLst>
                                    <p:cond delay="10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par>
                          <p:cTn id="22" fill="hold">
                            <p:stCondLst>
                              <p:cond delay="4200"/>
                            </p:stCondLst>
                            <p:childTnLst>
                              <p:par>
                                <p:cTn id="23" presetID="22" presetClass="entr" presetSubtype="4" fill="hold" nodeType="afterEffect">
                                  <p:stCondLst>
                                    <p:cond delay="10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par>
                          <p:cTn id="26" fill="hold">
                            <p:stCondLst>
                              <p:cond delay="4800"/>
                            </p:stCondLst>
                            <p:childTnLst>
                              <p:par>
                                <p:cTn id="27" presetID="9" presetClass="entr" presetSubtype="0" fill="hold" grpId="0" nodeType="afterEffect">
                                  <p:stCondLst>
                                    <p:cond delay="10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par>
                          <p:cTn id="30" fill="hold">
                            <p:stCondLst>
                              <p:cond delay="5400"/>
                            </p:stCondLst>
                            <p:childTnLst>
                              <p:par>
                                <p:cTn id="31" presetID="22" presetClass="entr" presetSubtype="8" fill="hold" grpId="0" nodeType="afterEffect">
                                  <p:stCondLst>
                                    <p:cond delay="10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6000"/>
                            </p:stCondLst>
                            <p:childTnLst>
                              <p:par>
                                <p:cTn id="35" presetID="9" presetClass="entr" presetSubtype="0" fill="hold" grpId="0" nodeType="afterEffect">
                                  <p:stCondLst>
                                    <p:cond delay="10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par>
                          <p:cTn id="38" fill="hold">
                            <p:stCondLst>
                              <p:cond delay="6600"/>
                            </p:stCondLst>
                            <p:childTnLst>
                              <p:par>
                                <p:cTn id="39" presetID="9" presetClass="entr" presetSubtype="0" fill="hold" nodeType="afterEffect">
                                  <p:stCondLst>
                                    <p:cond delay="10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500"/>
                                        <p:tgtEl>
                                          <p:spTgt spid="47"/>
                                        </p:tgtEl>
                                      </p:cBhvr>
                                    </p:animEffect>
                                  </p:childTnLst>
                                </p:cTn>
                              </p:par>
                            </p:childTnLst>
                          </p:cTn>
                        </p:par>
                        <p:par>
                          <p:cTn id="45" fill="hold">
                            <p:stCondLst>
                              <p:cond delay="7200"/>
                            </p:stCondLst>
                            <p:childTnLst>
                              <p:par>
                                <p:cTn id="46" presetID="22" presetClass="entr" presetSubtype="4" fill="hold" nodeType="afterEffect">
                                  <p:stCondLst>
                                    <p:cond delay="10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childTnLst>
                          </p:cTn>
                        </p:par>
                        <p:par>
                          <p:cTn id="49" fill="hold">
                            <p:stCondLst>
                              <p:cond delay="7800"/>
                            </p:stCondLst>
                            <p:childTnLst>
                              <p:par>
                                <p:cTn id="50" presetID="9" presetClass="entr" presetSubtype="0" fill="hold" grpId="0" nodeType="afterEffect">
                                  <p:stCondLst>
                                    <p:cond delay="10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8400"/>
                            </p:stCondLst>
                            <p:childTnLst>
                              <p:par>
                                <p:cTn id="54" presetID="22" presetClass="entr" presetSubtype="8" fill="hold" grpId="0" nodeType="afterEffect">
                                  <p:stCondLst>
                                    <p:cond delay="100"/>
                                  </p:stCondLst>
                                  <p:childTnLst>
                                    <p:set>
                                      <p:cBhvr>
                                        <p:cTn id="55" dur="1" fill="hold">
                                          <p:stCondLst>
                                            <p:cond delay="0"/>
                                          </p:stCondLst>
                                        </p:cTn>
                                        <p:tgtEl>
                                          <p:spTgt spid="39"/>
                                        </p:tgtEl>
                                        <p:attrNameLst>
                                          <p:attrName>style.visibility</p:attrName>
                                        </p:attrNameLst>
                                      </p:cBhvr>
                                      <p:to>
                                        <p:strVal val="visible"/>
                                      </p:to>
                                    </p:set>
                                    <p:animEffect transition="in" filter="wipe(left)">
                                      <p:cBhvr>
                                        <p:cTn id="56" dur="500"/>
                                        <p:tgtEl>
                                          <p:spTgt spid="39"/>
                                        </p:tgtEl>
                                      </p:cBhvr>
                                    </p:animEffect>
                                  </p:childTnLst>
                                </p:cTn>
                              </p:par>
                            </p:childTnLst>
                          </p:cTn>
                        </p:par>
                        <p:par>
                          <p:cTn id="57" fill="hold">
                            <p:stCondLst>
                              <p:cond delay="9000"/>
                            </p:stCondLst>
                            <p:childTnLst>
                              <p:par>
                                <p:cTn id="58" presetID="9" presetClass="entr" presetSubtype="0" fill="hold" grpId="0" nodeType="afterEffect">
                                  <p:stCondLst>
                                    <p:cond delay="100"/>
                                  </p:stCondLst>
                                  <p:childTnLst>
                                    <p:set>
                                      <p:cBhvr>
                                        <p:cTn id="59" dur="1" fill="hold">
                                          <p:stCondLst>
                                            <p:cond delay="0"/>
                                          </p:stCondLst>
                                        </p:cTn>
                                        <p:tgtEl>
                                          <p:spTgt spid="27"/>
                                        </p:tgtEl>
                                        <p:attrNameLst>
                                          <p:attrName>style.visibility</p:attrName>
                                        </p:attrNameLst>
                                      </p:cBhvr>
                                      <p:to>
                                        <p:strVal val="visible"/>
                                      </p:to>
                                    </p:set>
                                    <p:animEffect transition="in" filter="dissolve">
                                      <p:cBhvr>
                                        <p:cTn id="60" dur="500"/>
                                        <p:tgtEl>
                                          <p:spTgt spid="27"/>
                                        </p:tgtEl>
                                      </p:cBhvr>
                                    </p:animEffect>
                                  </p:childTnLst>
                                </p:cTn>
                              </p:par>
                            </p:childTnLst>
                          </p:cTn>
                        </p:par>
                        <p:par>
                          <p:cTn id="61" fill="hold">
                            <p:stCondLst>
                              <p:cond delay="9600"/>
                            </p:stCondLst>
                            <p:childTnLst>
                              <p:par>
                                <p:cTn id="62" presetID="9" presetClass="entr" presetSubtype="0" fill="hold" nodeType="afterEffect">
                                  <p:stCondLst>
                                    <p:cond delay="100"/>
                                  </p:stCondLst>
                                  <p:childTnLst>
                                    <p:set>
                                      <p:cBhvr>
                                        <p:cTn id="63" dur="1" fill="hold">
                                          <p:stCondLst>
                                            <p:cond delay="0"/>
                                          </p:stCondLst>
                                        </p:cTn>
                                        <p:tgtEl>
                                          <p:spTgt spid="28"/>
                                        </p:tgtEl>
                                        <p:attrNameLst>
                                          <p:attrName>style.visibility</p:attrName>
                                        </p:attrNameLst>
                                      </p:cBhvr>
                                      <p:to>
                                        <p:strVal val="visible"/>
                                      </p:to>
                                    </p:set>
                                    <p:animEffect transition="in" filter="dissolve">
                                      <p:cBhvr>
                                        <p:cTn id="64" dur="500"/>
                                        <p:tgtEl>
                                          <p:spTgt spid="2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par>
                          <p:cTn id="68" fill="hold">
                            <p:stCondLst>
                              <p:cond delay="10200"/>
                            </p:stCondLst>
                            <p:childTnLst>
                              <p:par>
                                <p:cTn id="69" presetID="22" presetClass="entr" presetSubtype="4" fill="hold" nodeType="afterEffect">
                                  <p:stCondLst>
                                    <p:cond delay="10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par>
                          <p:cTn id="72" fill="hold">
                            <p:stCondLst>
                              <p:cond delay="10800"/>
                            </p:stCondLst>
                            <p:childTnLst>
                              <p:par>
                                <p:cTn id="73" presetID="9" presetClass="entr" presetSubtype="0" fill="hold" grpId="0" nodeType="afterEffect">
                                  <p:stCondLst>
                                    <p:cond delay="100"/>
                                  </p:stCondLst>
                                  <p:childTnLst>
                                    <p:set>
                                      <p:cBhvr>
                                        <p:cTn id="74" dur="1" fill="hold">
                                          <p:stCondLst>
                                            <p:cond delay="0"/>
                                          </p:stCondLst>
                                        </p:cTn>
                                        <p:tgtEl>
                                          <p:spTgt spid="34"/>
                                        </p:tgtEl>
                                        <p:attrNameLst>
                                          <p:attrName>style.visibility</p:attrName>
                                        </p:attrNameLst>
                                      </p:cBhvr>
                                      <p:to>
                                        <p:strVal val="visible"/>
                                      </p:to>
                                    </p:set>
                                    <p:animEffect transition="in" filter="dissolve">
                                      <p:cBhvr>
                                        <p:cTn id="75" dur="500"/>
                                        <p:tgtEl>
                                          <p:spTgt spid="34"/>
                                        </p:tgtEl>
                                      </p:cBhvr>
                                    </p:animEffect>
                                  </p:childTnLst>
                                </p:cTn>
                              </p:par>
                            </p:childTnLst>
                          </p:cTn>
                        </p:par>
                        <p:par>
                          <p:cTn id="76" fill="hold">
                            <p:stCondLst>
                              <p:cond delay="11400"/>
                            </p:stCondLst>
                            <p:childTnLst>
                              <p:par>
                                <p:cTn id="77" presetID="22" presetClass="entr" presetSubtype="8" fill="hold" grpId="0" nodeType="afterEffect">
                                  <p:stCondLst>
                                    <p:cond delay="10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par>
                          <p:cTn id="80" fill="hold">
                            <p:stCondLst>
                              <p:cond delay="12000"/>
                            </p:stCondLst>
                            <p:childTnLst>
                              <p:par>
                                <p:cTn id="81" presetID="9" presetClass="entr" presetSubtype="0" fill="hold" grpId="0" nodeType="afterEffect">
                                  <p:stCondLst>
                                    <p:cond delay="100"/>
                                  </p:stCondLst>
                                  <p:childTnLst>
                                    <p:set>
                                      <p:cBhvr>
                                        <p:cTn id="82" dur="1" fill="hold">
                                          <p:stCondLst>
                                            <p:cond delay="0"/>
                                          </p:stCondLst>
                                        </p:cTn>
                                        <p:tgtEl>
                                          <p:spTgt spid="31"/>
                                        </p:tgtEl>
                                        <p:attrNameLst>
                                          <p:attrName>style.visibility</p:attrName>
                                        </p:attrNameLst>
                                      </p:cBhvr>
                                      <p:to>
                                        <p:strVal val="visible"/>
                                      </p:to>
                                    </p:set>
                                    <p:animEffect transition="in" filter="dissolve">
                                      <p:cBhvr>
                                        <p:cTn id="83" dur="500"/>
                                        <p:tgtEl>
                                          <p:spTgt spid="3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wipe(left)">
                                      <p:cBhvr>
                                        <p:cTn id="86" dur="500"/>
                                        <p:tgtEl>
                                          <p:spTgt spid="51"/>
                                        </p:tgtEl>
                                      </p:cBhvr>
                                    </p:animEffect>
                                  </p:childTnLst>
                                </p:cTn>
                              </p:par>
                            </p:childTnLst>
                          </p:cTn>
                        </p:par>
                        <p:par>
                          <p:cTn id="87" fill="hold">
                            <p:stCondLst>
                              <p:cond delay="12600"/>
                            </p:stCondLst>
                            <p:childTnLst>
                              <p:par>
                                <p:cTn id="88" presetID="9" presetClass="entr" presetSubtype="0" fill="hold" nodeType="afterEffect">
                                  <p:stCondLst>
                                    <p:cond delay="100"/>
                                  </p:stCondLst>
                                  <p:childTnLst>
                                    <p:set>
                                      <p:cBhvr>
                                        <p:cTn id="89" dur="1" fill="hold">
                                          <p:stCondLst>
                                            <p:cond delay="0"/>
                                          </p:stCondLst>
                                        </p:cTn>
                                        <p:tgtEl>
                                          <p:spTgt spid="32"/>
                                        </p:tgtEl>
                                        <p:attrNameLst>
                                          <p:attrName>style.visibility</p:attrName>
                                        </p:attrNameLst>
                                      </p:cBhvr>
                                      <p:to>
                                        <p:strVal val="visible"/>
                                      </p:to>
                                    </p:set>
                                    <p:animEffect transition="in" filter="dissolve">
                                      <p:cBhvr>
                                        <p:cTn id="90" dur="500"/>
                                        <p:tgtEl>
                                          <p:spTgt spid="32"/>
                                        </p:tgtEl>
                                      </p:cBhvr>
                                    </p:animEffect>
                                  </p:childTnLst>
                                </p:cTn>
                              </p:par>
                            </p:childTnLst>
                          </p:cTn>
                        </p:par>
                        <p:par>
                          <p:cTn id="91" fill="hold">
                            <p:stCondLst>
                              <p:cond delay="13200"/>
                            </p:stCondLst>
                            <p:childTnLst>
                              <p:par>
                                <p:cTn id="92" presetID="9" presetClass="entr" presetSubtype="0" fill="hold" grpId="0" nodeType="afterEffect">
                                  <p:stCondLst>
                                    <p:cond delay="100"/>
                                  </p:stCondLst>
                                  <p:childTnLst>
                                    <p:set>
                                      <p:cBhvr>
                                        <p:cTn id="93" dur="1" fill="hold">
                                          <p:stCondLst>
                                            <p:cond delay="0"/>
                                          </p:stCondLst>
                                        </p:cTn>
                                        <p:tgtEl>
                                          <p:spTgt spid="37"/>
                                        </p:tgtEl>
                                        <p:attrNameLst>
                                          <p:attrName>style.visibility</p:attrName>
                                        </p:attrNameLst>
                                      </p:cBhvr>
                                      <p:to>
                                        <p:strVal val="visible"/>
                                      </p:to>
                                    </p:set>
                                    <p:animEffect transition="in" filter="dissolve">
                                      <p:cBhvr>
                                        <p:cTn id="94" dur="500"/>
                                        <p:tgtEl>
                                          <p:spTgt spid="37"/>
                                        </p:tgtEl>
                                      </p:cBhvr>
                                    </p:animEffect>
                                  </p:childTnLst>
                                </p:cTn>
                              </p:par>
                            </p:childTnLst>
                          </p:cTn>
                        </p:par>
                        <p:par>
                          <p:cTn id="95" fill="hold">
                            <p:stCondLst>
                              <p:cond delay="13800"/>
                            </p:stCondLst>
                            <p:childTnLst>
                              <p:par>
                                <p:cTn id="96" presetID="22" presetClass="entr" presetSubtype="4" fill="hold" nodeType="afterEffect">
                                  <p:stCondLst>
                                    <p:cond delay="100"/>
                                  </p:stCondLst>
                                  <p:childTnLst>
                                    <p:set>
                                      <p:cBhvr>
                                        <p:cTn id="97" dur="1" fill="hold">
                                          <p:stCondLst>
                                            <p:cond delay="0"/>
                                          </p:stCondLst>
                                        </p:cTn>
                                        <p:tgtEl>
                                          <p:spTgt spid="38"/>
                                        </p:tgtEl>
                                        <p:attrNameLst>
                                          <p:attrName>style.visibility</p:attrName>
                                        </p:attrNameLst>
                                      </p:cBhvr>
                                      <p:to>
                                        <p:strVal val="visible"/>
                                      </p:to>
                                    </p:set>
                                    <p:animEffect transition="in" filter="wipe(down)">
                                      <p:cBhvr>
                                        <p:cTn id="98" dur="500"/>
                                        <p:tgtEl>
                                          <p:spTgt spid="38"/>
                                        </p:tgtEl>
                                      </p:cBhvr>
                                    </p:animEffect>
                                  </p:childTnLst>
                                </p:cTn>
                              </p:par>
                            </p:childTnLst>
                          </p:cTn>
                        </p:par>
                        <p:par>
                          <p:cTn id="99" fill="hold">
                            <p:stCondLst>
                              <p:cond delay="14400"/>
                            </p:stCondLst>
                            <p:childTnLst>
                              <p:par>
                                <p:cTn id="100" presetID="22" presetClass="entr" presetSubtype="8" fill="hold" nodeType="afterEffect">
                                  <p:stCondLst>
                                    <p:cond delay="100"/>
                                  </p:stCondLst>
                                  <p:childTnLst>
                                    <p:set>
                                      <p:cBhvr>
                                        <p:cTn id="101" dur="1" fill="hold">
                                          <p:stCondLst>
                                            <p:cond delay="0"/>
                                          </p:stCondLst>
                                        </p:cTn>
                                        <p:tgtEl>
                                          <p:spTgt spid="41"/>
                                        </p:tgtEl>
                                        <p:attrNameLst>
                                          <p:attrName>style.visibility</p:attrName>
                                        </p:attrNameLst>
                                      </p:cBhvr>
                                      <p:to>
                                        <p:strVal val="visible"/>
                                      </p:to>
                                    </p:set>
                                    <p:animEffect transition="in" filter="wipe(left)">
                                      <p:cBhvr>
                                        <p:cTn id="102" dur="500"/>
                                        <p:tgtEl>
                                          <p:spTgt spid="41"/>
                                        </p:tgtEl>
                                      </p:cBhvr>
                                    </p:animEffect>
                                  </p:childTnLst>
                                </p:cTn>
                              </p:par>
                            </p:childTnLst>
                          </p:cTn>
                        </p:par>
                        <p:par>
                          <p:cTn id="103" fill="hold">
                            <p:stCondLst>
                              <p:cond delay="15000"/>
                            </p:stCondLst>
                            <p:childTnLst>
                              <p:par>
                                <p:cTn id="104" presetID="9" presetClass="entr" presetSubtype="0" fill="hold" grpId="0" nodeType="afterEffect">
                                  <p:stCondLst>
                                    <p:cond delay="100"/>
                                  </p:stCondLst>
                                  <p:childTnLst>
                                    <p:set>
                                      <p:cBhvr>
                                        <p:cTn id="105" dur="1" fill="hold">
                                          <p:stCondLst>
                                            <p:cond delay="0"/>
                                          </p:stCondLst>
                                        </p:cTn>
                                        <p:tgtEl>
                                          <p:spTgt spid="35"/>
                                        </p:tgtEl>
                                        <p:attrNameLst>
                                          <p:attrName>style.visibility</p:attrName>
                                        </p:attrNameLst>
                                      </p:cBhvr>
                                      <p:to>
                                        <p:strVal val="visible"/>
                                      </p:to>
                                    </p:set>
                                    <p:animEffect transition="in" filter="dissolve">
                                      <p:cBhvr>
                                        <p:cTn id="106" dur="500"/>
                                        <p:tgtEl>
                                          <p:spTgt spid="35"/>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left)">
                                      <p:cBhvr>
                                        <p:cTn id="109" dur="500"/>
                                        <p:tgtEl>
                                          <p:spTgt spid="53"/>
                                        </p:tgtEl>
                                      </p:cBhvr>
                                    </p:animEffect>
                                  </p:childTnLst>
                                </p:cTn>
                              </p:par>
                            </p:childTnLst>
                          </p:cTn>
                        </p:par>
                        <p:par>
                          <p:cTn id="110" fill="hold">
                            <p:stCondLst>
                              <p:cond delay="15600"/>
                            </p:stCondLst>
                            <p:childTnLst>
                              <p:par>
                                <p:cTn id="111" presetID="9" presetClass="entr" presetSubtype="0" fill="hold" nodeType="afterEffect">
                                  <p:stCondLst>
                                    <p:cond delay="100"/>
                                  </p:stCondLst>
                                  <p:childTnLst>
                                    <p:set>
                                      <p:cBhvr>
                                        <p:cTn id="112" dur="1" fill="hold">
                                          <p:stCondLst>
                                            <p:cond delay="0"/>
                                          </p:stCondLst>
                                        </p:cTn>
                                        <p:tgtEl>
                                          <p:spTgt spid="36"/>
                                        </p:tgtEl>
                                        <p:attrNameLst>
                                          <p:attrName>style.visibility</p:attrName>
                                        </p:attrNameLst>
                                      </p:cBhvr>
                                      <p:to>
                                        <p:strVal val="visible"/>
                                      </p:to>
                                    </p:set>
                                    <p:animEffect transition="in" filter="dissolve">
                                      <p:cBhvr>
                                        <p:cTn id="113" dur="500"/>
                                        <p:tgtEl>
                                          <p:spTgt spid="36"/>
                                        </p:tgtEl>
                                      </p:cBhvr>
                                    </p:animEffect>
                                  </p:childTnLst>
                                </p:cTn>
                              </p:par>
                            </p:childTnLst>
                          </p:cTn>
                        </p:par>
                        <p:par>
                          <p:cTn id="114" fill="hold">
                            <p:stCondLst>
                              <p:cond delay="16200"/>
                            </p:stCondLst>
                            <p:childTnLst>
                              <p:par>
                                <p:cTn id="115" presetID="22" presetClass="entr" presetSubtype="4" fill="hold" nodeType="afterEffect">
                                  <p:stCondLst>
                                    <p:cond delay="100"/>
                                  </p:stCondLst>
                                  <p:childTnLst>
                                    <p:set>
                                      <p:cBhvr>
                                        <p:cTn id="116" dur="1" fill="hold">
                                          <p:stCondLst>
                                            <p:cond delay="0"/>
                                          </p:stCondLst>
                                        </p:cTn>
                                        <p:tgtEl>
                                          <p:spTgt spid="57"/>
                                        </p:tgtEl>
                                        <p:attrNameLst>
                                          <p:attrName>style.visibility</p:attrName>
                                        </p:attrNameLst>
                                      </p:cBhvr>
                                      <p:to>
                                        <p:strVal val="visible"/>
                                      </p:to>
                                    </p:set>
                                    <p:animEffect transition="in" filter="wipe(down)">
                                      <p:cBhvr>
                                        <p:cTn id="117" dur="500"/>
                                        <p:tgtEl>
                                          <p:spTgt spid="57"/>
                                        </p:tgtEl>
                                      </p:cBhvr>
                                    </p:animEffect>
                                  </p:childTnLst>
                                </p:cTn>
                              </p:par>
                            </p:childTnLst>
                          </p:cTn>
                        </p:par>
                        <p:par>
                          <p:cTn id="118" fill="hold">
                            <p:stCondLst>
                              <p:cond delay="16800"/>
                            </p:stCondLst>
                            <p:childTnLst>
                              <p:par>
                                <p:cTn id="119" presetID="22" presetClass="entr" presetSubtype="4" fill="hold" nodeType="afterEffect">
                                  <p:stCondLst>
                                    <p:cond delay="100"/>
                                  </p:stCondLst>
                                  <p:childTnLst>
                                    <p:set>
                                      <p:cBhvr>
                                        <p:cTn id="120" dur="1" fill="hold">
                                          <p:stCondLst>
                                            <p:cond delay="0"/>
                                          </p:stCondLst>
                                        </p:cTn>
                                        <p:tgtEl>
                                          <p:spTgt spid="58"/>
                                        </p:tgtEl>
                                        <p:attrNameLst>
                                          <p:attrName>style.visibility</p:attrName>
                                        </p:attrNameLst>
                                      </p:cBhvr>
                                      <p:to>
                                        <p:strVal val="visible"/>
                                      </p:to>
                                    </p:set>
                                    <p:animEffect transition="in" filter="wipe(down)">
                                      <p:cBhvr>
                                        <p:cTn id="1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2" grpId="0" animBg="1"/>
      <p:bldP spid="23" grpId="0" animBg="1"/>
      <p:bldP spid="26" grpId="0" autoUpdateAnimBg="0"/>
      <p:bldP spid="27" grpId="0" animBg="1"/>
      <p:bldP spid="30" grpId="0" autoUpdateAnimBg="0"/>
      <p:bldP spid="31" grpId="0" animBg="1"/>
      <p:bldP spid="34" grpId="0" autoUpdateAnimBg="0"/>
      <p:bldP spid="35" grpId="0" animBg="1"/>
      <p:bldP spid="37" grpId="0" autoUpdateAnimBg="0"/>
      <p:bldP spid="39" grpId="0" animBg="1"/>
      <p:bldP spid="40" grpId="0" animBg="1"/>
      <p:bldP spid="42" grpId="0"/>
      <p:bldP spid="43" grpId="0"/>
      <p:bldP spid="45" grpId="0"/>
      <p:bldP spid="47" grpId="0"/>
      <p:bldP spid="49" grpId="0"/>
      <p:bldP spid="51"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a:xfrm>
            <a:off x="685020" y="379314"/>
            <a:ext cx="8458980" cy="43088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吸毒者的表现 </a:t>
            </a:r>
            <a:r>
              <a:rPr lang="en-US" altLang="zh-CN" sz="2800" b="1" dirty="0">
                <a:solidFill>
                  <a:schemeClr val="bg1"/>
                </a:solidFill>
                <a:latin typeface="微软雅黑" pitchFamily="34" charset="-122"/>
                <a:ea typeface="微软雅黑" pitchFamily="34" charset="-122"/>
              </a:rPr>
              <a:t>Performance of Drug Users </a:t>
            </a:r>
            <a:endParaRPr lang="zh-CN" altLang="en-US" sz="2800" b="1" dirty="0">
              <a:solidFill>
                <a:schemeClr val="bg1"/>
              </a:solidFill>
              <a:latin typeface="微软雅黑" pitchFamily="34" charset="-122"/>
              <a:ea typeface="微软雅黑" pitchFamily="34" charset="-122"/>
            </a:endParaRPr>
          </a:p>
        </p:txBody>
      </p:sp>
      <p:cxnSp>
        <p:nvCxnSpPr>
          <p:cNvPr id="6" name="直接连接符 5"/>
          <p:cNvCxnSpPr/>
          <p:nvPr/>
        </p:nvCxnSpPr>
        <p:spPr>
          <a:xfrm>
            <a:off x="685021" y="927428"/>
            <a:ext cx="706393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图片 6" descr="timg (3).jpg"/>
          <p:cNvPicPr>
            <a:picLocks noChangeAspect="1"/>
          </p:cNvPicPr>
          <p:nvPr/>
        </p:nvPicPr>
        <p:blipFill>
          <a:blip r:embed="rId2" cstate="print"/>
          <a:stretch>
            <a:fillRect/>
          </a:stretch>
        </p:blipFill>
        <p:spPr>
          <a:xfrm>
            <a:off x="258300" y="2003368"/>
            <a:ext cx="2514230" cy="1784292"/>
          </a:xfrm>
          <a:prstGeom prst="rect">
            <a:avLst/>
          </a:prstGeom>
        </p:spPr>
      </p:pic>
      <p:pic>
        <p:nvPicPr>
          <p:cNvPr id="9" name="图片 8" descr="timg (5).jpg"/>
          <p:cNvPicPr>
            <a:picLocks noChangeAspect="1"/>
          </p:cNvPicPr>
          <p:nvPr/>
        </p:nvPicPr>
        <p:blipFill>
          <a:blip r:embed="rId3" cstate="print"/>
          <a:stretch>
            <a:fillRect/>
          </a:stretch>
        </p:blipFill>
        <p:spPr>
          <a:xfrm>
            <a:off x="5999017" y="1963702"/>
            <a:ext cx="2721033" cy="1802685"/>
          </a:xfrm>
          <a:prstGeom prst="rect">
            <a:avLst/>
          </a:prstGeom>
        </p:spPr>
      </p:pic>
      <p:pic>
        <p:nvPicPr>
          <p:cNvPr id="10" name="图片 9" descr="u=2016426739,3088107927&amp;fm=26&amp;gp=0.jpg"/>
          <p:cNvPicPr>
            <a:picLocks noChangeAspect="1"/>
          </p:cNvPicPr>
          <p:nvPr/>
        </p:nvPicPr>
        <p:blipFill>
          <a:blip r:embed="rId4" cstate="print"/>
          <a:stretch>
            <a:fillRect/>
          </a:stretch>
        </p:blipFill>
        <p:spPr>
          <a:xfrm>
            <a:off x="3038649" y="1990723"/>
            <a:ext cx="2580755" cy="181685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652668" y="2096472"/>
            <a:ext cx="3752192"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吸毒的危害</a:t>
            </a:r>
            <a:endParaRPr lang="en-US" altLang="zh-CN" sz="3500" b="1" dirty="0">
              <a:solidFill>
                <a:schemeClr val="bg1"/>
              </a:solidFill>
              <a:latin typeface="微软雅黑" pitchFamily="34" charset="-122"/>
              <a:ea typeface="微软雅黑" pitchFamily="34" charset="-122"/>
            </a:endParaRPr>
          </a:p>
          <a:p>
            <a:pPr algn="ctr">
              <a:lnSpc>
                <a:spcPct val="100000"/>
              </a:lnSpc>
            </a:pPr>
            <a:r>
              <a:rPr lang="en-US" altLang="zh-CN" sz="3500" b="1" dirty="0">
                <a:solidFill>
                  <a:schemeClr val="bg1"/>
                </a:solidFill>
                <a:latin typeface="微软雅黑" pitchFamily="34" charset="-122"/>
                <a:ea typeface="微软雅黑" pitchFamily="34" charset="-122"/>
              </a:rPr>
              <a:t>The Dangers of Drug Abuse</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005297603"/>
      </p:ext>
    </p:extLst>
  </p:cSld>
  <p:clrMapOvr>
    <a:masterClrMapping/>
  </p:clrMapOvr>
  <p:transition spd="slow" advClick="0" advTm="3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015862" y="439880"/>
            <a:ext cx="578358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smtClean="0">
                <a:solidFill>
                  <a:schemeClr val="bg1"/>
                </a:solidFill>
                <a:latin typeface="微软雅黑" pitchFamily="34" charset="-122"/>
                <a:ea typeface="微软雅黑" pitchFamily="34" charset="-122"/>
              </a:rPr>
              <a:t>    吸毒</a:t>
            </a:r>
            <a:r>
              <a:rPr lang="zh-CN" altLang="en-US" sz="2800" b="1" dirty="0">
                <a:solidFill>
                  <a:schemeClr val="bg1"/>
                </a:solidFill>
                <a:latin typeface="微软雅黑" pitchFamily="34" charset="-122"/>
                <a:ea typeface="微软雅黑" pitchFamily="34" charset="-122"/>
              </a:rPr>
              <a:t>对人体的危害</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000" b="1" dirty="0">
                <a:solidFill>
                  <a:schemeClr val="bg1"/>
                </a:solidFill>
                <a:latin typeface="微软雅黑" pitchFamily="34" charset="-122"/>
                <a:ea typeface="微软雅黑" pitchFamily="34" charset="-122"/>
              </a:rPr>
              <a:t>The Dangers of</a:t>
            </a:r>
            <a:r>
              <a:rPr lang="zh-CN" altLang="en-US" sz="2000" b="1" dirty="0">
                <a:solidFill>
                  <a:schemeClr val="bg1"/>
                </a:solidFill>
                <a:latin typeface="微软雅黑" pitchFamily="34" charset="-122"/>
                <a:ea typeface="微软雅黑" pitchFamily="34" charset="-122"/>
              </a:rPr>
              <a:t> </a:t>
            </a:r>
            <a:r>
              <a:rPr lang="en-US" altLang="zh-CN" sz="2000" b="1" dirty="0">
                <a:solidFill>
                  <a:schemeClr val="bg1"/>
                </a:solidFill>
                <a:latin typeface="微软雅黑" pitchFamily="34" charset="-122"/>
                <a:ea typeface="微软雅黑" pitchFamily="34" charset="-122"/>
              </a:rPr>
              <a:t>Drug</a:t>
            </a:r>
            <a:r>
              <a:rPr lang="zh-CN" altLang="en-US" sz="2000" b="1" dirty="0">
                <a:solidFill>
                  <a:schemeClr val="bg1"/>
                </a:solidFill>
                <a:latin typeface="微软雅黑" pitchFamily="34" charset="-122"/>
                <a:ea typeface="微软雅黑" pitchFamily="34" charset="-122"/>
              </a:rPr>
              <a:t> </a:t>
            </a:r>
            <a:r>
              <a:rPr lang="en-US" altLang="zh-CN" sz="2000" b="1" dirty="0">
                <a:solidFill>
                  <a:schemeClr val="bg1"/>
                </a:solidFill>
                <a:latin typeface="微软雅黑" pitchFamily="34" charset="-122"/>
                <a:ea typeface="微软雅黑" pitchFamily="34" charset="-122"/>
              </a:rPr>
              <a:t>Abuse</a:t>
            </a:r>
            <a:r>
              <a:rPr lang="zh-CN" altLang="en-US" sz="2000" b="1" dirty="0">
                <a:solidFill>
                  <a:schemeClr val="bg1"/>
                </a:solidFill>
                <a:latin typeface="微软雅黑" pitchFamily="34" charset="-122"/>
                <a:ea typeface="微软雅黑" pitchFamily="34" charset="-122"/>
              </a:rPr>
              <a:t> </a:t>
            </a:r>
            <a:r>
              <a:rPr lang="en-US" altLang="zh-CN" sz="2000" b="1" dirty="0">
                <a:solidFill>
                  <a:schemeClr val="bg1"/>
                </a:solidFill>
                <a:latin typeface="微软雅黑" pitchFamily="34" charset="-122"/>
                <a:ea typeface="微软雅黑" pitchFamily="34" charset="-122"/>
              </a:rPr>
              <a:t>to</a:t>
            </a:r>
            <a:r>
              <a:rPr lang="zh-CN" altLang="en-US" sz="2000" b="1" dirty="0">
                <a:solidFill>
                  <a:schemeClr val="bg1"/>
                </a:solidFill>
                <a:latin typeface="微软雅黑" pitchFamily="34" charset="-122"/>
                <a:ea typeface="微软雅黑" pitchFamily="34" charset="-122"/>
              </a:rPr>
              <a:t> </a:t>
            </a:r>
            <a:r>
              <a:rPr lang="en-US" altLang="zh-CN" sz="2000" b="1" dirty="0">
                <a:solidFill>
                  <a:schemeClr val="bg1"/>
                </a:solidFill>
                <a:latin typeface="微软雅黑" pitchFamily="34" charset="-122"/>
                <a:ea typeface="微软雅黑" pitchFamily="34" charset="-122"/>
              </a:rPr>
              <a:t>Human</a:t>
            </a:r>
            <a:r>
              <a:rPr lang="zh-CN" altLang="en-US" sz="2000" b="1" dirty="0">
                <a:solidFill>
                  <a:schemeClr val="bg1"/>
                </a:solidFill>
                <a:latin typeface="微软雅黑" pitchFamily="34" charset="-122"/>
                <a:ea typeface="微软雅黑" pitchFamily="34" charset="-122"/>
              </a:rPr>
              <a:t> </a:t>
            </a:r>
            <a:r>
              <a:rPr lang="en-US" altLang="zh-CN" sz="2000" b="1" dirty="0">
                <a:solidFill>
                  <a:schemeClr val="bg1"/>
                </a:solidFill>
                <a:latin typeface="微软雅黑" pitchFamily="34" charset="-122"/>
                <a:ea typeface="微软雅黑" pitchFamily="34" charset="-122"/>
              </a:rPr>
              <a:t>Body</a:t>
            </a:r>
            <a:endParaRPr lang="zh-CN" altLang="en-US" sz="2000" b="1" dirty="0">
              <a:solidFill>
                <a:schemeClr val="bg1"/>
              </a:solidFill>
              <a:latin typeface="微软雅黑" pitchFamily="34" charset="-122"/>
              <a:ea typeface="微软雅黑" pitchFamily="34" charset="-122"/>
            </a:endParaRPr>
          </a:p>
        </p:txBody>
      </p:sp>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10" name="直接连接符 9"/>
          <p:cNvCxnSpPr/>
          <p:nvPr/>
        </p:nvCxnSpPr>
        <p:spPr>
          <a:xfrm>
            <a:off x="702837" y="1224041"/>
            <a:ext cx="800740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38"/>
          <p:cNvGrpSpPr/>
          <p:nvPr/>
        </p:nvGrpSpPr>
        <p:grpSpPr>
          <a:xfrm>
            <a:off x="1296136" y="3854753"/>
            <a:ext cx="6601605" cy="906087"/>
            <a:chOff x="699989" y="3285534"/>
            <a:chExt cx="6601605" cy="906087"/>
          </a:xfrm>
        </p:grpSpPr>
        <p:grpSp>
          <p:nvGrpSpPr>
            <p:cNvPr id="3" name="组合 17"/>
            <p:cNvGrpSpPr/>
            <p:nvPr/>
          </p:nvGrpSpPr>
          <p:grpSpPr>
            <a:xfrm>
              <a:off x="699989" y="3285534"/>
              <a:ext cx="1031443" cy="906087"/>
              <a:chOff x="699989" y="3285534"/>
              <a:chExt cx="1031443" cy="906087"/>
            </a:xfrm>
          </p:grpSpPr>
          <p:sp>
            <p:nvSpPr>
              <p:cNvPr id="12" name="等腰三角形 11"/>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16"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17"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不安</a:t>
                </a:r>
              </a:p>
            </p:txBody>
          </p:sp>
        </p:grpSp>
        <p:grpSp>
          <p:nvGrpSpPr>
            <p:cNvPr id="6" name="组合 18"/>
            <p:cNvGrpSpPr/>
            <p:nvPr/>
          </p:nvGrpSpPr>
          <p:grpSpPr>
            <a:xfrm>
              <a:off x="1814021" y="3285534"/>
              <a:ext cx="1031443" cy="906087"/>
              <a:chOff x="699989" y="3285534"/>
              <a:chExt cx="1031443" cy="906087"/>
            </a:xfrm>
          </p:grpSpPr>
          <p:sp>
            <p:nvSpPr>
              <p:cNvPr id="20" name="等腰三角形 19"/>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1"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22"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焦虑</a:t>
                </a:r>
              </a:p>
            </p:txBody>
          </p:sp>
        </p:grpSp>
        <p:grpSp>
          <p:nvGrpSpPr>
            <p:cNvPr id="7" name="组合 22"/>
            <p:cNvGrpSpPr/>
            <p:nvPr/>
          </p:nvGrpSpPr>
          <p:grpSpPr>
            <a:xfrm>
              <a:off x="2928053" y="3285534"/>
              <a:ext cx="1031443" cy="906087"/>
              <a:chOff x="699989" y="3285534"/>
              <a:chExt cx="1031443" cy="906087"/>
            </a:xfrm>
          </p:grpSpPr>
          <p:sp>
            <p:nvSpPr>
              <p:cNvPr id="24" name="等腰三角形 23"/>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5"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26"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恶心</a:t>
                </a:r>
              </a:p>
            </p:txBody>
          </p:sp>
        </p:grpSp>
        <p:grpSp>
          <p:nvGrpSpPr>
            <p:cNvPr id="9" name="组合 26"/>
            <p:cNvGrpSpPr/>
            <p:nvPr/>
          </p:nvGrpSpPr>
          <p:grpSpPr>
            <a:xfrm>
              <a:off x="4042085" y="3285534"/>
              <a:ext cx="1031443" cy="906087"/>
              <a:chOff x="699989" y="3285534"/>
              <a:chExt cx="1031443" cy="906087"/>
            </a:xfrm>
          </p:grpSpPr>
          <p:sp>
            <p:nvSpPr>
              <p:cNvPr id="28" name="等腰三角形 27"/>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29"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0"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呕吐</a:t>
                </a:r>
              </a:p>
            </p:txBody>
          </p:sp>
        </p:grpSp>
        <p:grpSp>
          <p:nvGrpSpPr>
            <p:cNvPr id="11" name="组合 30"/>
            <p:cNvGrpSpPr/>
            <p:nvPr/>
          </p:nvGrpSpPr>
          <p:grpSpPr>
            <a:xfrm>
              <a:off x="5156117" y="3285534"/>
              <a:ext cx="1031443" cy="906087"/>
              <a:chOff x="699989" y="3285534"/>
              <a:chExt cx="1031443" cy="906087"/>
            </a:xfrm>
          </p:grpSpPr>
          <p:sp>
            <p:nvSpPr>
              <p:cNvPr id="32" name="等腰三角形 31"/>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33"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4"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腹痛</a:t>
                </a:r>
              </a:p>
            </p:txBody>
          </p:sp>
        </p:grpSp>
        <p:grpSp>
          <p:nvGrpSpPr>
            <p:cNvPr id="13" name="组合 34"/>
            <p:cNvGrpSpPr/>
            <p:nvPr/>
          </p:nvGrpSpPr>
          <p:grpSpPr>
            <a:xfrm>
              <a:off x="6270151" y="3285534"/>
              <a:ext cx="1031443" cy="906087"/>
              <a:chOff x="699989" y="3285534"/>
              <a:chExt cx="1031443" cy="906087"/>
            </a:xfrm>
          </p:grpSpPr>
          <p:sp>
            <p:nvSpPr>
              <p:cNvPr id="36" name="等腰三角形 35"/>
              <p:cNvSpPr/>
              <p:nvPr/>
            </p:nvSpPr>
            <p:spPr>
              <a:xfrm>
                <a:off x="699989" y="3285534"/>
                <a:ext cx="1031443" cy="88917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p>
            </p:txBody>
          </p:sp>
          <p:sp>
            <p:nvSpPr>
              <p:cNvPr id="37" name="标题 1"/>
              <p:cNvSpPr txBox="1">
                <a:spLocks/>
              </p:cNvSpPr>
              <p:nvPr/>
            </p:nvSpPr>
            <p:spPr>
              <a:xfrm>
                <a:off x="972568" y="3422180"/>
                <a:ext cx="486284" cy="769441"/>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altLang="zh-CN" sz="5000" b="1" dirty="0">
                    <a:solidFill>
                      <a:schemeClr val="bg1">
                        <a:alpha val="28000"/>
                      </a:schemeClr>
                    </a:solidFill>
                    <a:latin typeface="微软雅黑" pitchFamily="34" charset="-122"/>
                    <a:ea typeface="微软雅黑" pitchFamily="34" charset="-122"/>
                  </a:rPr>
                  <a:t>!</a:t>
                </a:r>
                <a:endParaRPr lang="zh-CN" altLang="en-US" sz="5000" b="1" dirty="0">
                  <a:solidFill>
                    <a:schemeClr val="bg1">
                      <a:alpha val="28000"/>
                    </a:schemeClr>
                  </a:solidFill>
                  <a:latin typeface="微软雅黑" pitchFamily="34" charset="-122"/>
                  <a:ea typeface="微软雅黑" pitchFamily="34" charset="-122"/>
                </a:endParaRPr>
              </a:p>
            </p:txBody>
          </p:sp>
          <p:sp>
            <p:nvSpPr>
              <p:cNvPr id="38" name="标题 1"/>
              <p:cNvSpPr txBox="1">
                <a:spLocks/>
              </p:cNvSpPr>
              <p:nvPr/>
            </p:nvSpPr>
            <p:spPr>
              <a:xfrm>
                <a:off x="972568" y="3668400"/>
                <a:ext cx="486284" cy="276999"/>
              </a:xfrm>
              <a:prstGeom prst="rect">
                <a:avLst/>
              </a:prstGeom>
              <a:noFill/>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b="1" dirty="0">
                    <a:solidFill>
                      <a:schemeClr val="bg1"/>
                    </a:solidFill>
                    <a:latin typeface="微软雅黑" pitchFamily="34" charset="-122"/>
                    <a:ea typeface="微软雅黑" pitchFamily="34" charset="-122"/>
                  </a:rPr>
                  <a:t>腹泻</a:t>
                </a:r>
              </a:p>
            </p:txBody>
          </p:sp>
        </p:grpSp>
      </p:grpSp>
      <p:sp>
        <p:nvSpPr>
          <p:cNvPr id="31" name="矩形 30"/>
          <p:cNvSpPr/>
          <p:nvPr/>
        </p:nvSpPr>
        <p:spPr>
          <a:xfrm>
            <a:off x="1047404" y="1594627"/>
            <a:ext cx="7448203" cy="1317092"/>
          </a:xfrm>
          <a:prstGeom prst="rect">
            <a:avLst/>
          </a:prstGeom>
        </p:spPr>
        <p:txBody>
          <a:bodyPr wrap="square">
            <a:spAutoFit/>
          </a:bodyPr>
          <a:lstStyle/>
          <a:p>
            <a:pPr>
              <a:lnSpc>
                <a:spcPct val="150000"/>
              </a:lnSpc>
            </a:pPr>
            <a:r>
              <a:rPr lang="zh-CN" altLang="zh-CN" sz="2800" dirty="0" smtClean="0">
                <a:solidFill>
                  <a:schemeClr val="bg1"/>
                </a:solidFill>
              </a:rPr>
              <a:t>破坏人体中枢神经系统、消化系统、生殖系统、血液系统，严重者可导致死亡。</a:t>
            </a:r>
            <a:endParaRPr lang="zh-CN" altLang="en-US" sz="2800" dirty="0">
              <a:solidFill>
                <a:schemeClr val="bg1"/>
              </a:solidFill>
            </a:endParaRPr>
          </a:p>
        </p:txBody>
      </p:sp>
    </p:spTree>
    <p:extLst>
      <p:ext uri="{BB962C8B-B14F-4D97-AF65-F5344CB8AC3E}">
        <p14:creationId xmlns="" xmlns:p14="http://schemas.microsoft.com/office/powerpoint/2010/main" val="1688380199"/>
      </p:ext>
    </p:extLst>
  </p:cSld>
  <p:clrMapOvr>
    <a:masterClrMapping/>
  </p:clrMapOvr>
  <p:transition spd="slow" advClick="0" advTm="3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705104" y="517698"/>
            <a:ext cx="6438896"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吸毒对个人的危害</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000" b="1" dirty="0">
                <a:solidFill>
                  <a:schemeClr val="bg1"/>
                </a:solidFill>
                <a:latin typeface="微软雅黑" pitchFamily="34" charset="-122"/>
                <a:ea typeface="微软雅黑" pitchFamily="34" charset="-122"/>
              </a:rPr>
              <a:t>The Dangers of Drug Abuse to Individual</a:t>
            </a:r>
            <a:endParaRPr lang="zh-CN" altLang="en-US" sz="2000" b="1" dirty="0">
              <a:solidFill>
                <a:schemeClr val="bg1"/>
              </a:solidFill>
              <a:latin typeface="微软雅黑" pitchFamily="34" charset="-122"/>
              <a:ea typeface="微软雅黑" pitchFamily="34" charset="-122"/>
            </a:endParaRP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3928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本框 57"/>
          <p:cNvSpPr txBox="1">
            <a:spLocks noChangeArrowheads="1"/>
          </p:cNvSpPr>
          <p:nvPr/>
        </p:nvSpPr>
        <p:spPr bwMode="auto">
          <a:xfrm>
            <a:off x="641077" y="1275066"/>
            <a:ext cx="2067744"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bg1"/>
                </a:solidFill>
                <a:latin typeface="宋体" panose="02010600030101010101" pitchFamily="2" charset="-122"/>
              </a:rPr>
              <a:t>对身体的危害：</a:t>
            </a:r>
            <a:r>
              <a:rPr lang="zh-CN" altLang="en-US" sz="2000" b="1" dirty="0">
                <a:solidFill>
                  <a:schemeClr val="bg1"/>
                </a:solidFill>
                <a:latin typeface="黑体" panose="02010609060101010101" pitchFamily="49" charset="-122"/>
                <a:ea typeface="黑体" panose="02010609060101010101" pitchFamily="49" charset="-122"/>
              </a:rPr>
              <a:t> </a:t>
            </a:r>
          </a:p>
        </p:txBody>
      </p:sp>
      <p:grpSp>
        <p:nvGrpSpPr>
          <p:cNvPr id="61" name="组合 60"/>
          <p:cNvGrpSpPr/>
          <p:nvPr/>
        </p:nvGrpSpPr>
        <p:grpSpPr>
          <a:xfrm>
            <a:off x="1774740" y="1644579"/>
            <a:ext cx="2754237" cy="815905"/>
            <a:chOff x="1674949" y="1586390"/>
            <a:chExt cx="2754237" cy="815905"/>
          </a:xfrm>
        </p:grpSpPr>
        <p:cxnSp>
          <p:nvCxnSpPr>
            <p:cNvPr id="5" name="直接连接符 4"/>
            <p:cNvCxnSpPr/>
            <p:nvPr/>
          </p:nvCxnSpPr>
          <p:spPr>
            <a:xfrm>
              <a:off x="2105023" y="1810968"/>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53"/>
            <p:cNvSpPr txBox="1"/>
            <p:nvPr/>
          </p:nvSpPr>
          <p:spPr>
            <a:xfrm>
              <a:off x="2114815" y="1823143"/>
              <a:ext cx="1617970" cy="342656"/>
            </a:xfrm>
            <a:prstGeom prst="rect">
              <a:avLst/>
            </a:prstGeom>
            <a:noFill/>
          </p:spPr>
          <p:txBody>
            <a:bodyPr lIns="65023" tIns="32511" rIns="65023" bIns="32511">
              <a:spAutoFit/>
            </a:bodyPr>
            <a:lstStyle/>
            <a:p>
              <a:pPr>
                <a:defRPr/>
              </a:pPr>
              <a:r>
                <a:rPr lang="zh-CN" altLang="en-US" sz="1800" b="1" dirty="0">
                  <a:solidFill>
                    <a:srgbClr val="FFFF00"/>
                  </a:solidFill>
                  <a:latin typeface="仿宋" panose="02010609060101010101" pitchFamily="49" charset="-122"/>
                  <a:ea typeface="仿宋" panose="02010609060101010101" pitchFamily="49" charset="-122"/>
                </a:rPr>
                <a:t>大脑病变</a:t>
              </a:r>
              <a:endParaRPr lang="zh-CN" altLang="en-US" sz="1800" b="1" dirty="0">
                <a:solidFill>
                  <a:srgbClr val="FFFF00"/>
                </a:solidFill>
                <a:latin typeface="Franklin Gothic Book" panose="020B0503020102020204" pitchFamily="34" charset="0"/>
                <a:ea typeface="+mn-ea"/>
              </a:endParaRPr>
            </a:p>
          </p:txBody>
        </p:sp>
        <p:sp>
          <p:nvSpPr>
            <p:cNvPr id="8" name="椭圆 26"/>
            <p:cNvSpPr/>
            <p:nvPr/>
          </p:nvSpPr>
          <p:spPr bwMode="auto">
            <a:xfrm>
              <a:off x="1674949" y="1840399"/>
              <a:ext cx="296841" cy="309013"/>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占位符 8"/>
            <p:cNvSpPr txBox="1">
              <a:spLocks/>
            </p:cNvSpPr>
            <p:nvPr/>
          </p:nvSpPr>
          <p:spPr>
            <a:xfrm>
              <a:off x="1711062" y="1886159"/>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1</a:t>
              </a:r>
              <a:endParaRPr lang="zh-CN" altLang="en-US" sz="1700" b="1" dirty="0"/>
            </a:p>
          </p:txBody>
        </p:sp>
        <p:pic>
          <p:nvPicPr>
            <p:cNvPr id="31" name="内容占位符 19460" descr="大脑病变"/>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8283" b="21117"/>
            <a:stretch/>
          </p:blipFill>
          <p:spPr>
            <a:xfrm>
              <a:off x="3425887" y="1586390"/>
              <a:ext cx="1003299" cy="815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62" name="组合 61"/>
          <p:cNvGrpSpPr/>
          <p:nvPr/>
        </p:nvGrpSpPr>
        <p:grpSpPr>
          <a:xfrm>
            <a:off x="1789437" y="2692445"/>
            <a:ext cx="2722915" cy="770299"/>
            <a:chOff x="1706271" y="2717383"/>
            <a:chExt cx="2722915" cy="770299"/>
          </a:xfrm>
        </p:grpSpPr>
        <p:cxnSp>
          <p:nvCxnSpPr>
            <p:cNvPr id="11" name="直接连接符 10"/>
            <p:cNvCxnSpPr/>
            <p:nvPr/>
          </p:nvCxnSpPr>
          <p:spPr>
            <a:xfrm>
              <a:off x="2129530" y="2884616"/>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61"/>
            <p:cNvSpPr txBox="1"/>
            <p:nvPr/>
          </p:nvSpPr>
          <p:spPr>
            <a:xfrm>
              <a:off x="2164260" y="2905102"/>
              <a:ext cx="1617970" cy="342656"/>
            </a:xfrm>
            <a:prstGeom prst="rect">
              <a:avLst/>
            </a:prstGeom>
            <a:noFill/>
          </p:spPr>
          <p:txBody>
            <a:bodyPr lIns="65023" tIns="32511" rIns="65023" bIns="32511">
              <a:spAutoFit/>
            </a:bodyPr>
            <a:lstStyle/>
            <a:p>
              <a:pPr>
                <a:defRPr/>
              </a:pPr>
              <a:r>
                <a:rPr lang="zh-CN" altLang="en-US" sz="1800" b="1" dirty="0">
                  <a:solidFill>
                    <a:srgbClr val="FFFF00"/>
                  </a:solidFill>
                  <a:latin typeface="仿宋" panose="02010609060101010101" pitchFamily="49" charset="-122"/>
                  <a:ea typeface="仿宋" panose="02010609060101010101" pitchFamily="49" charset="-122"/>
                </a:rPr>
                <a:t>心脏病变</a:t>
              </a:r>
              <a:endParaRPr lang="zh-CN" altLang="en-US" sz="1800" b="1" dirty="0">
                <a:solidFill>
                  <a:srgbClr val="FFFF00"/>
                </a:solidFill>
                <a:latin typeface="Franklin Gothic Book" panose="020B0503020102020204" pitchFamily="34" charset="0"/>
                <a:ea typeface="+mn-ea"/>
              </a:endParaRPr>
            </a:p>
          </p:txBody>
        </p:sp>
        <p:sp>
          <p:nvSpPr>
            <p:cNvPr id="14" name="椭圆 26"/>
            <p:cNvSpPr/>
            <p:nvPr/>
          </p:nvSpPr>
          <p:spPr bwMode="auto">
            <a:xfrm>
              <a:off x="1706271" y="2927885"/>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文本占位符 8"/>
            <p:cNvSpPr txBox="1">
              <a:spLocks/>
            </p:cNvSpPr>
            <p:nvPr/>
          </p:nvSpPr>
          <p:spPr>
            <a:xfrm>
              <a:off x="1735569" y="2959807"/>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2</a:t>
              </a:r>
              <a:endParaRPr lang="zh-CN" altLang="en-US" sz="1700" b="1" dirty="0"/>
            </a:p>
          </p:txBody>
        </p:sp>
        <p:pic>
          <p:nvPicPr>
            <p:cNvPr id="32" name="图片 31" descr="心脏病变"/>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29409" y="2717383"/>
              <a:ext cx="999777" cy="770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grpSp>
        <p:nvGrpSpPr>
          <p:cNvPr id="65" name="组合 64"/>
          <p:cNvGrpSpPr/>
          <p:nvPr/>
        </p:nvGrpSpPr>
        <p:grpSpPr>
          <a:xfrm>
            <a:off x="1806048" y="3722354"/>
            <a:ext cx="2726584" cy="804262"/>
            <a:chOff x="1706271" y="3797164"/>
            <a:chExt cx="2726584" cy="804262"/>
          </a:xfrm>
        </p:grpSpPr>
        <p:cxnSp>
          <p:nvCxnSpPr>
            <p:cNvPr id="16" name="直接连接符 15"/>
            <p:cNvCxnSpPr/>
            <p:nvPr/>
          </p:nvCxnSpPr>
          <p:spPr>
            <a:xfrm>
              <a:off x="2129530" y="3970001"/>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66"/>
            <p:cNvSpPr txBox="1"/>
            <p:nvPr/>
          </p:nvSpPr>
          <p:spPr>
            <a:xfrm>
              <a:off x="2139321" y="3990488"/>
              <a:ext cx="1617970" cy="342656"/>
            </a:xfrm>
            <a:prstGeom prst="rect">
              <a:avLst/>
            </a:prstGeom>
            <a:noFill/>
          </p:spPr>
          <p:txBody>
            <a:bodyPr lIns="65023" tIns="32511" rIns="65023" bIns="32511">
              <a:spAutoFit/>
            </a:bodyPr>
            <a:lstStyle/>
            <a:p>
              <a:pPr>
                <a:defRPr/>
              </a:pPr>
              <a:r>
                <a:rPr lang="zh-CN" altLang="en-US" sz="1800" b="1" dirty="0">
                  <a:solidFill>
                    <a:srgbClr val="FFFF00"/>
                  </a:solidFill>
                  <a:latin typeface="仿宋" panose="02010609060101010101" pitchFamily="49" charset="-122"/>
                  <a:ea typeface="仿宋" panose="02010609060101010101" pitchFamily="49" charset="-122"/>
                </a:rPr>
                <a:t>瘦弱不堪</a:t>
              </a:r>
            </a:p>
          </p:txBody>
        </p:sp>
        <p:sp>
          <p:nvSpPr>
            <p:cNvPr id="19" name="椭圆 26"/>
            <p:cNvSpPr/>
            <p:nvPr/>
          </p:nvSpPr>
          <p:spPr bwMode="auto">
            <a:xfrm>
              <a:off x="1706271" y="4013270"/>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占位符 8"/>
            <p:cNvSpPr txBox="1">
              <a:spLocks/>
            </p:cNvSpPr>
            <p:nvPr/>
          </p:nvSpPr>
          <p:spPr>
            <a:xfrm>
              <a:off x="1735569" y="4045193"/>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3</a:t>
              </a:r>
              <a:endParaRPr lang="zh-CN" altLang="en-US" sz="1700" b="1" dirty="0"/>
            </a:p>
          </p:txBody>
        </p:sp>
        <p:pic>
          <p:nvPicPr>
            <p:cNvPr id="33" name="内容占位符 20481" descr="瘦弱不堪"/>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2994"/>
            <a:stretch/>
          </p:blipFill>
          <p:spPr>
            <a:xfrm>
              <a:off x="3425886" y="3797164"/>
              <a:ext cx="1006969" cy="804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63" name="组合 62"/>
          <p:cNvGrpSpPr/>
          <p:nvPr/>
        </p:nvGrpSpPr>
        <p:grpSpPr>
          <a:xfrm>
            <a:off x="4990020" y="2999756"/>
            <a:ext cx="2844862" cy="784881"/>
            <a:chOff x="4815415" y="2683873"/>
            <a:chExt cx="2844862" cy="784881"/>
          </a:xfrm>
        </p:grpSpPr>
        <p:cxnSp>
          <p:nvCxnSpPr>
            <p:cNvPr id="26" name="直接连接符 25"/>
            <p:cNvCxnSpPr/>
            <p:nvPr/>
          </p:nvCxnSpPr>
          <p:spPr>
            <a:xfrm>
              <a:off x="5238673" y="2851179"/>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81"/>
            <p:cNvSpPr txBox="1"/>
            <p:nvPr/>
          </p:nvSpPr>
          <p:spPr>
            <a:xfrm>
              <a:off x="5240153" y="2846730"/>
              <a:ext cx="1617970" cy="342656"/>
            </a:xfrm>
            <a:prstGeom prst="rect">
              <a:avLst/>
            </a:prstGeom>
            <a:noFill/>
          </p:spPr>
          <p:txBody>
            <a:bodyPr lIns="65023" tIns="32511" rIns="65023" bIns="32511">
              <a:spAutoFit/>
            </a:bodyPr>
            <a:lstStyle/>
            <a:p>
              <a:pPr>
                <a:defRPr/>
              </a:pPr>
              <a:r>
                <a:rPr lang="zh-CN" altLang="en-US" sz="1800" b="1" dirty="0">
                  <a:solidFill>
                    <a:srgbClr val="FFFF00"/>
                  </a:solidFill>
                  <a:latin typeface="仿宋" panose="02010609060101010101" pitchFamily="49" charset="-122"/>
                  <a:ea typeface="仿宋" panose="02010609060101010101" pitchFamily="49" charset="-122"/>
                </a:rPr>
                <a:t>艾滋病传播</a:t>
              </a:r>
            </a:p>
          </p:txBody>
        </p:sp>
        <p:sp>
          <p:nvSpPr>
            <p:cNvPr id="29" name="椭圆 26"/>
            <p:cNvSpPr/>
            <p:nvPr/>
          </p:nvSpPr>
          <p:spPr bwMode="auto">
            <a:xfrm>
              <a:off x="4815415" y="2894448"/>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文本占位符 8"/>
            <p:cNvSpPr txBox="1">
              <a:spLocks/>
            </p:cNvSpPr>
            <p:nvPr/>
          </p:nvSpPr>
          <p:spPr>
            <a:xfrm>
              <a:off x="4844713" y="2926370"/>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5</a:t>
              </a:r>
              <a:endParaRPr lang="zh-CN" altLang="en-US" sz="1700" b="1" dirty="0"/>
            </a:p>
          </p:txBody>
        </p:sp>
        <p:pic>
          <p:nvPicPr>
            <p:cNvPr id="34" name="内容占位符 20482" descr="传染疾病"/>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a:xfrm>
              <a:off x="6484748" y="2683873"/>
              <a:ext cx="1175529" cy="78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64" name="组合 63"/>
          <p:cNvGrpSpPr/>
          <p:nvPr/>
        </p:nvGrpSpPr>
        <p:grpSpPr>
          <a:xfrm>
            <a:off x="4938340" y="1635603"/>
            <a:ext cx="2867967" cy="810481"/>
            <a:chOff x="4805311" y="1535850"/>
            <a:chExt cx="2867967" cy="810481"/>
          </a:xfrm>
        </p:grpSpPr>
        <p:cxnSp>
          <p:nvCxnSpPr>
            <p:cNvPr id="21" name="直接连接符 20"/>
            <p:cNvCxnSpPr/>
            <p:nvPr/>
          </p:nvCxnSpPr>
          <p:spPr>
            <a:xfrm>
              <a:off x="5228570" y="1728399"/>
              <a:ext cx="0" cy="38339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框 71"/>
            <p:cNvSpPr txBox="1"/>
            <p:nvPr/>
          </p:nvSpPr>
          <p:spPr>
            <a:xfrm>
              <a:off x="5230049" y="1748889"/>
              <a:ext cx="1617970" cy="342656"/>
            </a:xfrm>
            <a:prstGeom prst="rect">
              <a:avLst/>
            </a:prstGeom>
            <a:noFill/>
          </p:spPr>
          <p:txBody>
            <a:bodyPr lIns="65023" tIns="32511" rIns="65023" bIns="32511">
              <a:spAutoFit/>
            </a:bodyPr>
            <a:lstStyle/>
            <a:p>
              <a:pPr>
                <a:defRPr/>
              </a:pPr>
              <a:r>
                <a:rPr lang="zh-CN" altLang="en-US" sz="1800" b="1" dirty="0">
                  <a:solidFill>
                    <a:srgbClr val="FFFF00"/>
                  </a:solidFill>
                  <a:latin typeface="仿宋" panose="02010609060101010101" pitchFamily="49" charset="-122"/>
                  <a:ea typeface="仿宋" panose="02010609060101010101" pitchFamily="49" charset="-122"/>
                </a:rPr>
                <a:t>传染疾病</a:t>
              </a:r>
            </a:p>
          </p:txBody>
        </p:sp>
        <p:sp>
          <p:nvSpPr>
            <p:cNvPr id="24" name="椭圆 26"/>
            <p:cNvSpPr/>
            <p:nvPr/>
          </p:nvSpPr>
          <p:spPr bwMode="auto">
            <a:xfrm>
              <a:off x="4805311" y="1771668"/>
              <a:ext cx="296841" cy="296857"/>
            </a:xfrm>
            <a:prstGeom prst="ellipse">
              <a:avLst/>
            </a:prstGeom>
            <a:solidFill>
              <a:srgbClr val="C00000"/>
            </a:solidFill>
            <a:ln w="57150" cap="flat" cmpd="sng" algn="ctr">
              <a:solidFill>
                <a:schemeClr val="bg1"/>
              </a:solidFill>
              <a:prstDash val="solid"/>
            </a:ln>
            <a:effectLst>
              <a:outerShdw blurRad="381000" dist="127000" dir="2700000" algn="tl" rotWithShape="0">
                <a:prstClr val="black">
                  <a:alpha val="40000"/>
                </a:prstClr>
              </a:outerShdw>
            </a:effectLst>
          </p:spPr>
          <p:txBody>
            <a:bodyPr lIns="65023" tIns="32511" rIns="65023" bIns="32511" anchor="ctr"/>
            <a:lstStyle/>
            <a:p>
              <a:pPr algn="ctr">
                <a:lnSpc>
                  <a:spcPct val="130000"/>
                </a:lnSpc>
                <a:defRPr/>
              </a:pPr>
              <a:endParaRPr lang="en-US" sz="600" kern="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占位符 8"/>
            <p:cNvSpPr txBox="1">
              <a:spLocks/>
            </p:cNvSpPr>
            <p:nvPr/>
          </p:nvSpPr>
          <p:spPr>
            <a:xfrm>
              <a:off x="4834609" y="1803590"/>
              <a:ext cx="256028" cy="308204"/>
            </a:xfrm>
            <a:prstGeom prst="rect">
              <a:avLst/>
            </a:prstGeom>
          </p:spPr>
          <p:txBody>
            <a:bodyPr lIns="65023" tIns="32511" rIns="65023" bIns="32511"/>
            <a:lst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bg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a:lstStyle>
            <a:p>
              <a:pPr marL="0" indent="0">
                <a:buNone/>
              </a:pPr>
              <a:r>
                <a:rPr lang="en-US" altLang="zh-CN" sz="1400" b="1" dirty="0">
                  <a:latin typeface="微软雅黑" panose="020B0503020204020204" pitchFamily="34" charset="-122"/>
                  <a:ea typeface="微软雅黑" panose="020B0503020204020204" pitchFamily="34" charset="-122"/>
                </a:rPr>
                <a:t>4</a:t>
              </a:r>
              <a:endParaRPr lang="zh-CN" altLang="en-US" sz="1700" b="1" dirty="0"/>
            </a:p>
          </p:txBody>
        </p:sp>
        <p:pic>
          <p:nvPicPr>
            <p:cNvPr id="35" name="图片 34"/>
            <p:cNvPicPr>
              <a:picLocks noChangeAspect="1"/>
            </p:cNvPicPr>
            <p:nvPr/>
          </p:nvPicPr>
          <p:blipFill rotWithShape="1">
            <a:blip r:embed="rId7" cstate="print">
              <a:extLst>
                <a:ext uri="{28A0092B-C50C-407E-A947-70E740481C1C}">
                  <a14:useLocalDpi xmlns="" xmlns:a14="http://schemas.microsoft.com/office/drawing/2010/main" val="0"/>
                </a:ext>
              </a:extLst>
            </a:blip>
            <a:srcRect l="6126" t="22730" r="18246" b="12125"/>
            <a:stretch/>
          </p:blipFill>
          <p:spPr>
            <a:xfrm>
              <a:off x="6489526" y="1535850"/>
              <a:ext cx="1183752" cy="810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7"/>
          <p:cNvSpPr txBox="1">
            <a:spLocks noChangeArrowheads="1"/>
          </p:cNvSpPr>
          <p:nvPr/>
        </p:nvSpPr>
        <p:spPr bwMode="auto">
          <a:xfrm>
            <a:off x="198380" y="1361531"/>
            <a:ext cx="2195984"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bg1"/>
                </a:solidFill>
                <a:latin typeface="宋体" panose="02010600030101010101" pitchFamily="2" charset="-122"/>
              </a:rPr>
              <a:t>自伤、自杀、自残</a:t>
            </a:r>
          </a:p>
        </p:txBody>
      </p:sp>
      <p:pic>
        <p:nvPicPr>
          <p:cNvPr id="7" name="内容占位符 21506" descr="自%20伤"/>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3210024" y="2483699"/>
            <a:ext cx="1941680" cy="1443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内容占位符 21507" descr="自%20杀"/>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a:xfrm>
            <a:off x="6190812" y="2218855"/>
            <a:ext cx="2005974" cy="17156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矩形 8"/>
          <p:cNvSpPr>
            <a:spLocks noChangeArrowheads="1"/>
          </p:cNvSpPr>
          <p:nvPr/>
        </p:nvSpPr>
        <p:spPr bwMode="auto">
          <a:xfrm>
            <a:off x="3789934" y="4435660"/>
            <a:ext cx="1086573" cy="49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dirty="0">
                <a:solidFill>
                  <a:schemeClr val="bg1"/>
                </a:solidFill>
                <a:latin typeface="微软雅黑" panose="020B0503020204020204" pitchFamily="34" charset="-122"/>
                <a:ea typeface="微软雅黑" panose="020B0503020204020204" pitchFamily="34" charset="-122"/>
              </a:rPr>
              <a:t>福州某男自伤左臂 </a:t>
            </a:r>
          </a:p>
        </p:txBody>
      </p:sp>
      <p:sp>
        <p:nvSpPr>
          <p:cNvPr id="10" name="文本框 39"/>
          <p:cNvSpPr txBox="1">
            <a:spLocks noChangeArrowheads="1"/>
          </p:cNvSpPr>
          <p:nvPr/>
        </p:nvSpPr>
        <p:spPr bwMode="auto">
          <a:xfrm>
            <a:off x="6305860" y="4296670"/>
            <a:ext cx="1898802" cy="665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400" dirty="0">
                <a:solidFill>
                  <a:schemeClr val="bg1"/>
                </a:solidFill>
                <a:latin typeface="黑体" panose="02010609060101010101" pitchFamily="49" charset="-122"/>
                <a:ea typeface="微软雅黑" panose="020B0503020204020204" pitchFamily="34" charset="-122"/>
              </a:rPr>
              <a:t>郑州陈某</a:t>
            </a:r>
          </a:p>
          <a:p>
            <a:r>
              <a:rPr lang="zh-CN" altLang="en-US" sz="1100" dirty="0">
                <a:solidFill>
                  <a:schemeClr val="bg1"/>
                </a:solidFill>
                <a:latin typeface="黑体" panose="02010609060101010101" pitchFamily="49" charset="-122"/>
                <a:ea typeface="微软雅黑" panose="020B0503020204020204" pitchFamily="34" charset="-122"/>
              </a:rPr>
              <a:t>毒瘾发作难忍，用牙刷插入鼻孔自杀。</a:t>
            </a:r>
            <a:r>
              <a:rPr lang="zh-CN" altLang="en-US" sz="1400" b="1" dirty="0">
                <a:solidFill>
                  <a:schemeClr val="bg1"/>
                </a:solidFill>
                <a:latin typeface="黑体" panose="02010609060101010101" pitchFamily="49" charset="-122"/>
                <a:ea typeface="黑体" panose="02010609060101010101" pitchFamily="49" charset="-122"/>
              </a:rPr>
              <a:t> </a:t>
            </a:r>
          </a:p>
        </p:txBody>
      </p:sp>
      <p:sp>
        <p:nvSpPr>
          <p:cNvPr id="11" name="矩形 10"/>
          <p:cNvSpPr>
            <a:spLocks noChangeArrowheads="1"/>
          </p:cNvSpPr>
          <p:nvPr/>
        </p:nvSpPr>
        <p:spPr bwMode="auto">
          <a:xfrm>
            <a:off x="1209176" y="4652203"/>
            <a:ext cx="573745" cy="281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chemeClr val="bg1"/>
                </a:solidFill>
                <a:latin typeface="微软雅黑" panose="020B0503020204020204" pitchFamily="34" charset="-122"/>
                <a:ea typeface="微软雅黑" panose="020B0503020204020204" pitchFamily="34" charset="-122"/>
              </a:rPr>
              <a:t>自 残</a:t>
            </a:r>
            <a:r>
              <a:rPr lang="zh-CN" altLang="en-US" sz="1400" b="1" dirty="0">
                <a:solidFill>
                  <a:schemeClr val="bg1"/>
                </a:solidFill>
                <a:latin typeface="黑体" panose="02010609060101010101" pitchFamily="49" charset="-122"/>
                <a:ea typeface="黑体" panose="02010609060101010101" pitchFamily="49" charset="-122"/>
              </a:rPr>
              <a:t> </a:t>
            </a:r>
          </a:p>
        </p:txBody>
      </p:sp>
      <p:pic>
        <p:nvPicPr>
          <p:cNvPr id="12" name="内容占位符 21513" descr="自%20残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a:xfrm>
            <a:off x="609940" y="2045813"/>
            <a:ext cx="1735999" cy="2525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标题 1">
            <a:extLst>
              <a:ext uri="{FF2B5EF4-FFF2-40B4-BE49-F238E27FC236}">
                <a16:creationId xmlns="" xmlns:a16="http://schemas.microsoft.com/office/drawing/2014/main" id="{5170DBA2-2106-4988-A964-29DF6A2AA40F}"/>
              </a:ext>
            </a:extLst>
          </p:cNvPr>
          <p:cNvSpPr txBox="1">
            <a:spLocks/>
          </p:cNvSpPr>
          <p:nvPr/>
        </p:nvSpPr>
        <p:spPr>
          <a:xfrm>
            <a:off x="2705104" y="415573"/>
            <a:ext cx="6438896"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吸毒对个人的危害</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000" b="1" dirty="0">
                <a:solidFill>
                  <a:schemeClr val="bg1"/>
                </a:solidFill>
                <a:latin typeface="微软雅黑" pitchFamily="34" charset="-122"/>
                <a:ea typeface="微软雅黑" pitchFamily="34" charset="-122"/>
              </a:rPr>
              <a:t>The Dangers of Drug Abuse to Individual</a:t>
            </a:r>
            <a:endParaRPr lang="zh-CN" altLang="en-US" sz="20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to="" calcmode="lin" valueType="num">
                                      <p:cBhvr>
                                        <p:cTn id="19" dur="1" fill="hold"/>
                                        <p:tgtEl>
                                          <p:spTgt spid="9"/>
                                        </p:tgtEl>
                                      </p:cBhvr>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to="" calcmode="lin" valueType="num">
                                      <p:cBhvr>
                                        <p:cTn id="29" dur="1" fill="hold"/>
                                        <p:tgtEl>
                                          <p:spTgt spid="10"/>
                                        </p:tgtEl>
                                      </p:cBhvr>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093661" y="212242"/>
            <a:ext cx="922201" cy="922201"/>
          </a:xfrm>
          <a:prstGeom prst="rect">
            <a:avLst/>
          </a:prstGeom>
        </p:spPr>
      </p:pic>
      <p:cxnSp>
        <p:nvCxnSpPr>
          <p:cNvPr id="4" name="直接连接符 3"/>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7"/>
          <p:cNvSpPr txBox="1">
            <a:spLocks noChangeArrowheads="1"/>
          </p:cNvSpPr>
          <p:nvPr/>
        </p:nvSpPr>
        <p:spPr bwMode="auto">
          <a:xfrm>
            <a:off x="600420" y="1459007"/>
            <a:ext cx="1291890"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bg1"/>
                </a:solidFill>
                <a:latin typeface="宋体" panose="02010600030101010101" pitchFamily="2" charset="-122"/>
              </a:rPr>
              <a:t>加速死亡</a:t>
            </a:r>
            <a:r>
              <a:rPr lang="zh-CN" altLang="en-US" sz="2000" dirty="0">
                <a:solidFill>
                  <a:schemeClr val="bg1"/>
                </a:solidFill>
                <a:latin typeface="黑体" panose="02010609060101010101" pitchFamily="49" charset="-122"/>
                <a:ea typeface="黑体" panose="02010609060101010101" pitchFamily="49" charset="-122"/>
              </a:rPr>
              <a:t> </a:t>
            </a:r>
          </a:p>
        </p:txBody>
      </p:sp>
      <p:pic>
        <p:nvPicPr>
          <p:cNvPr id="12" name="图片 11" descr="43014495_1.jpg"/>
          <p:cNvPicPr>
            <a:picLocks noChangeAspect="1"/>
          </p:cNvPicPr>
          <p:nvPr/>
        </p:nvPicPr>
        <p:blipFill>
          <a:blip r:embed="rId3" cstate="print"/>
          <a:stretch>
            <a:fillRect/>
          </a:stretch>
        </p:blipFill>
        <p:spPr>
          <a:xfrm>
            <a:off x="5372911" y="1552484"/>
            <a:ext cx="2036830" cy="3276400"/>
          </a:xfrm>
          <a:prstGeom prst="rect">
            <a:avLst/>
          </a:prstGeom>
        </p:spPr>
      </p:pic>
      <p:sp>
        <p:nvSpPr>
          <p:cNvPr id="13" name="矩形 12"/>
          <p:cNvSpPr/>
          <p:nvPr/>
        </p:nvSpPr>
        <p:spPr>
          <a:xfrm>
            <a:off x="7539581" y="2355650"/>
            <a:ext cx="1396601" cy="1754326"/>
          </a:xfrm>
          <a:prstGeom prst="rect">
            <a:avLst/>
          </a:prstGeom>
        </p:spPr>
        <p:txBody>
          <a:bodyPr wrap="square">
            <a:spAutoFit/>
          </a:bodyPr>
          <a:lstStyle/>
          <a:p>
            <a:pPr algn="just">
              <a:lnSpc>
                <a:spcPct val="150000"/>
              </a:lnSpc>
            </a:pPr>
            <a:r>
              <a:rPr lang="zh-CN" altLang="en-US" sz="1200" dirty="0">
                <a:solidFill>
                  <a:schemeClr val="bg1"/>
                </a:solidFill>
              </a:rPr>
              <a:t>模特皮驰斯</a:t>
            </a:r>
            <a:r>
              <a:rPr lang="en-US" altLang="zh-CN" sz="1200" dirty="0">
                <a:solidFill>
                  <a:schemeClr val="bg1"/>
                </a:solidFill>
              </a:rPr>
              <a:t>-</a:t>
            </a:r>
            <a:r>
              <a:rPr lang="zh-CN" altLang="en-US" sz="1200" dirty="0">
                <a:solidFill>
                  <a:schemeClr val="bg1"/>
                </a:solidFill>
              </a:rPr>
              <a:t>格尔多夫</a:t>
            </a:r>
            <a:r>
              <a:rPr lang="en-US" altLang="zh-CN" sz="1200" dirty="0">
                <a:solidFill>
                  <a:schemeClr val="bg1"/>
                </a:solidFill>
              </a:rPr>
              <a:t>(Peaches </a:t>
            </a:r>
            <a:r>
              <a:rPr lang="en-US" altLang="zh-CN" sz="1200" dirty="0" err="1">
                <a:solidFill>
                  <a:schemeClr val="bg1"/>
                </a:solidFill>
              </a:rPr>
              <a:t>Geldof</a:t>
            </a:r>
            <a:r>
              <a:rPr lang="en-US" altLang="zh-CN" sz="1200" dirty="0">
                <a:solidFill>
                  <a:schemeClr val="bg1"/>
                </a:solidFill>
              </a:rPr>
              <a:t>)</a:t>
            </a:r>
            <a:r>
              <a:rPr lang="zh-CN" altLang="en-US" sz="1200" dirty="0">
                <a:solidFill>
                  <a:schemeClr val="bg1"/>
                </a:solidFill>
              </a:rPr>
              <a:t>，</a:t>
            </a:r>
            <a:r>
              <a:rPr lang="en-US" altLang="zh-CN" sz="1200" dirty="0">
                <a:solidFill>
                  <a:schemeClr val="bg1"/>
                </a:solidFill>
              </a:rPr>
              <a:t>2014</a:t>
            </a:r>
            <a:r>
              <a:rPr lang="zh-CN" altLang="en-US" sz="1200" dirty="0">
                <a:solidFill>
                  <a:schemeClr val="bg1"/>
                </a:solidFill>
              </a:rPr>
              <a:t>年</a:t>
            </a:r>
            <a:r>
              <a:rPr lang="en-US" altLang="zh-CN" sz="1200" dirty="0">
                <a:solidFill>
                  <a:schemeClr val="bg1"/>
                </a:solidFill>
              </a:rPr>
              <a:t>4</a:t>
            </a:r>
            <a:r>
              <a:rPr lang="zh-CN" altLang="en-US" sz="1200" dirty="0">
                <a:solidFill>
                  <a:schemeClr val="bg1"/>
                </a:solidFill>
              </a:rPr>
              <a:t>月上旬，在家中因吸食海洛因过量在家中暴毙。</a:t>
            </a:r>
          </a:p>
        </p:txBody>
      </p:sp>
      <p:pic>
        <p:nvPicPr>
          <p:cNvPr id="14" name="图片 13" descr="43014495_7.jpg"/>
          <p:cNvPicPr>
            <a:picLocks noChangeAspect="1"/>
          </p:cNvPicPr>
          <p:nvPr/>
        </p:nvPicPr>
        <p:blipFill>
          <a:blip r:embed="rId4" cstate="print"/>
          <a:srcRect l="26075" r="22575"/>
          <a:stretch>
            <a:fillRect/>
          </a:stretch>
        </p:blipFill>
        <p:spPr>
          <a:xfrm>
            <a:off x="749743" y="2062306"/>
            <a:ext cx="1808922" cy="1984475"/>
          </a:xfrm>
          <a:prstGeom prst="rect">
            <a:avLst/>
          </a:prstGeom>
        </p:spPr>
      </p:pic>
      <p:sp>
        <p:nvSpPr>
          <p:cNvPr id="15" name="矩形 14"/>
          <p:cNvSpPr/>
          <p:nvPr/>
        </p:nvSpPr>
        <p:spPr>
          <a:xfrm>
            <a:off x="2702187" y="2733739"/>
            <a:ext cx="2406348" cy="988284"/>
          </a:xfrm>
          <a:prstGeom prst="rect">
            <a:avLst/>
          </a:prstGeom>
        </p:spPr>
        <p:txBody>
          <a:bodyPr wrap="square">
            <a:spAutoFit/>
          </a:bodyPr>
          <a:lstStyle/>
          <a:p>
            <a:pPr algn="just">
              <a:lnSpc>
                <a:spcPct val="150000"/>
              </a:lnSpc>
            </a:pPr>
            <a:r>
              <a:rPr lang="zh-CN" altLang="en-US" dirty="0">
                <a:solidFill>
                  <a:schemeClr val="bg1"/>
                </a:solidFill>
              </a:rPr>
              <a:t>菲利普</a:t>
            </a:r>
            <a:r>
              <a:rPr lang="en-US" altLang="zh-CN" dirty="0">
                <a:solidFill>
                  <a:schemeClr val="bg1"/>
                </a:solidFill>
              </a:rPr>
              <a:t>·</a:t>
            </a:r>
            <a:r>
              <a:rPr lang="zh-CN" altLang="en-US" dirty="0">
                <a:solidFill>
                  <a:schemeClr val="bg1"/>
                </a:solidFill>
              </a:rPr>
              <a:t>塞默</a:t>
            </a:r>
            <a:r>
              <a:rPr lang="en-US" altLang="zh-CN" dirty="0">
                <a:solidFill>
                  <a:schemeClr val="bg1"/>
                </a:solidFill>
              </a:rPr>
              <a:t>·</a:t>
            </a:r>
            <a:r>
              <a:rPr lang="zh-CN" altLang="en-US" dirty="0">
                <a:solidFill>
                  <a:schemeClr val="bg1"/>
                </a:solidFill>
              </a:rPr>
              <a:t>霍夫曼</a:t>
            </a:r>
            <a:endParaRPr lang="en-US" altLang="zh-CN" dirty="0">
              <a:solidFill>
                <a:schemeClr val="bg1"/>
              </a:solidFill>
            </a:endParaRPr>
          </a:p>
          <a:p>
            <a:pPr algn="just">
              <a:lnSpc>
                <a:spcPct val="150000"/>
              </a:lnSpc>
            </a:pPr>
            <a:r>
              <a:rPr lang="zh-CN" altLang="en-US" dirty="0">
                <a:solidFill>
                  <a:schemeClr val="bg1"/>
                </a:solidFill>
              </a:rPr>
              <a:t>奥斯卡影帝，</a:t>
            </a:r>
            <a:r>
              <a:rPr lang="en-US" altLang="zh-CN" dirty="0">
                <a:solidFill>
                  <a:schemeClr val="bg1"/>
                </a:solidFill>
              </a:rPr>
              <a:t>2014</a:t>
            </a:r>
            <a:r>
              <a:rPr lang="zh-CN" altLang="en-US" dirty="0">
                <a:solidFill>
                  <a:schemeClr val="bg1"/>
                </a:solidFill>
              </a:rPr>
              <a:t>年在公寓中，因吸毒过量死亡。</a:t>
            </a:r>
          </a:p>
        </p:txBody>
      </p:sp>
      <p:sp>
        <p:nvSpPr>
          <p:cNvPr id="11" name="标题 1">
            <a:extLst>
              <a:ext uri="{FF2B5EF4-FFF2-40B4-BE49-F238E27FC236}">
                <a16:creationId xmlns="" xmlns:a16="http://schemas.microsoft.com/office/drawing/2014/main" id="{E19FB028-6D63-4CE7-8B28-43A820E1FBB7}"/>
              </a:ext>
            </a:extLst>
          </p:cNvPr>
          <p:cNvSpPr txBox="1">
            <a:spLocks/>
          </p:cNvSpPr>
          <p:nvPr/>
        </p:nvSpPr>
        <p:spPr>
          <a:xfrm>
            <a:off x="2705104" y="418546"/>
            <a:ext cx="6438896"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吸毒对个人的危害</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000" b="1" dirty="0">
                <a:solidFill>
                  <a:schemeClr val="bg1"/>
                </a:solidFill>
                <a:latin typeface="微软雅黑" pitchFamily="34" charset="-122"/>
                <a:ea typeface="微软雅黑" pitchFamily="34" charset="-122"/>
              </a:rPr>
              <a:t>The Dangers of Drug Abuse to Individual</a:t>
            </a:r>
            <a:endParaRPr lang="zh-CN" altLang="en-US" sz="20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28600" y="185261"/>
            <a:ext cx="880872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     上海留学生吸毒情况</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000" b="1" dirty="0">
                <a:solidFill>
                  <a:schemeClr val="bg1"/>
                </a:solidFill>
                <a:latin typeface="微软雅黑" pitchFamily="34" charset="-122"/>
                <a:ea typeface="微软雅黑" pitchFamily="34" charset="-122"/>
              </a:rPr>
              <a:t>The Drug Abuse Situation of the  International Students in Shanghai </a:t>
            </a:r>
            <a:endParaRPr lang="zh-CN" altLang="en-US" sz="20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228600" y="923925"/>
            <a:ext cx="8716108" cy="350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476374" y="1940034"/>
            <a:ext cx="6829425" cy="830997"/>
          </a:xfrm>
          <a:prstGeom prst="rect">
            <a:avLst/>
          </a:prstGeom>
        </p:spPr>
        <p:txBody>
          <a:bodyPr wrap="square">
            <a:spAutoFit/>
          </a:bodyPr>
          <a:lstStyle/>
          <a:p>
            <a:pPr algn="just"/>
            <a:r>
              <a:rPr lang="zh-CN" altLang="en-US" sz="1600" dirty="0">
                <a:solidFill>
                  <a:schemeClr val="bg1"/>
                </a:solidFill>
              </a:rPr>
              <a:t>    近年来，吸毒问题向高校留学生群体蔓延，从</a:t>
            </a:r>
            <a:r>
              <a:rPr lang="en-US" altLang="zh-CN" sz="1600" dirty="0">
                <a:solidFill>
                  <a:schemeClr val="bg1"/>
                </a:solidFill>
              </a:rPr>
              <a:t>2018</a:t>
            </a:r>
            <a:r>
              <a:rPr lang="zh-CN" altLang="en-US" sz="1600" dirty="0">
                <a:solidFill>
                  <a:schemeClr val="bg1"/>
                </a:solidFill>
              </a:rPr>
              <a:t>年下半年开始，本市留学生吸毒情况案件开始高发。</a:t>
            </a:r>
            <a:r>
              <a:rPr lang="en-US" altLang="zh-CN" sz="1600" dirty="0" smtClean="0">
                <a:solidFill>
                  <a:schemeClr val="bg1"/>
                </a:solidFill>
              </a:rPr>
              <a:t>2019</a:t>
            </a:r>
            <a:r>
              <a:rPr lang="zh-CN" altLang="en-US" sz="1600" dirty="0" smtClean="0">
                <a:solidFill>
                  <a:schemeClr val="bg1"/>
                </a:solidFill>
              </a:rPr>
              <a:t>年</a:t>
            </a:r>
            <a:r>
              <a:rPr lang="en-US" altLang="zh-CN" sz="1600" dirty="0" smtClean="0">
                <a:solidFill>
                  <a:schemeClr val="bg1"/>
                </a:solidFill>
              </a:rPr>
              <a:t>1</a:t>
            </a:r>
            <a:r>
              <a:rPr lang="zh-CN" altLang="en-US" sz="1600" dirty="0" smtClean="0">
                <a:solidFill>
                  <a:schemeClr val="bg1"/>
                </a:solidFill>
              </a:rPr>
              <a:t>月</a:t>
            </a:r>
            <a:r>
              <a:rPr lang="zh-CN" altLang="en-US" sz="1600" dirty="0">
                <a:solidFill>
                  <a:schemeClr val="bg1"/>
                </a:solidFill>
              </a:rPr>
              <a:t>至今</a:t>
            </a:r>
            <a:r>
              <a:rPr lang="zh-CN" altLang="en-US" sz="1600" dirty="0" smtClean="0">
                <a:solidFill>
                  <a:schemeClr val="bg1"/>
                </a:solidFill>
              </a:rPr>
              <a:t>，全市已有</a:t>
            </a:r>
            <a:r>
              <a:rPr lang="en-US" altLang="zh-CN" sz="1600" dirty="0" smtClean="0">
                <a:solidFill>
                  <a:schemeClr val="bg1"/>
                </a:solidFill>
              </a:rPr>
              <a:t>45</a:t>
            </a:r>
            <a:r>
              <a:rPr lang="zh-CN" altLang="en-US" sz="1600" dirty="0">
                <a:solidFill>
                  <a:schemeClr val="bg1"/>
                </a:solidFill>
              </a:rPr>
              <a:t>名留学生因吸毒被处理。</a:t>
            </a:r>
          </a:p>
        </p:txBody>
      </p:sp>
      <p:sp>
        <p:nvSpPr>
          <p:cNvPr id="5" name="TextBox 4"/>
          <p:cNvSpPr txBox="1"/>
          <p:nvPr/>
        </p:nvSpPr>
        <p:spPr>
          <a:xfrm>
            <a:off x="723899" y="1381125"/>
            <a:ext cx="7939455" cy="338554"/>
          </a:xfrm>
          <a:prstGeom prst="rect">
            <a:avLst/>
          </a:prstGeom>
          <a:noFill/>
        </p:spPr>
        <p:txBody>
          <a:bodyPr wrap="square" rtlCol="0">
            <a:spAutoFit/>
          </a:bodyPr>
          <a:lstStyle/>
          <a:p>
            <a:r>
              <a:rPr lang="zh-CN" altLang="en-US" sz="1600" b="1" dirty="0">
                <a:solidFill>
                  <a:srgbClr val="FF0000"/>
                </a:solidFill>
              </a:rPr>
              <a:t>呈上升趋势 多为吸食大麻  </a:t>
            </a:r>
            <a:r>
              <a:rPr lang="en-US" altLang="zh-CN" sz="1600" b="1" dirty="0">
                <a:solidFill>
                  <a:srgbClr val="FF0000"/>
                </a:solidFill>
              </a:rPr>
              <a:t>A rising trend   Mostly take </a:t>
            </a:r>
            <a:r>
              <a:rPr lang="en-US" altLang="zh-CN" sz="1600" b="1" dirty="0" smtClean="0">
                <a:solidFill>
                  <a:srgbClr val="FF0000"/>
                </a:solidFill>
              </a:rPr>
              <a:t>cannabis</a:t>
            </a:r>
            <a:endParaRPr lang="zh-CN" altLang="en-US" sz="1600" b="1"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841761" y="398820"/>
            <a:ext cx="7182699"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吸毒可能引起的传染病</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000" b="1" dirty="0">
                <a:solidFill>
                  <a:schemeClr val="bg1"/>
                </a:solidFill>
                <a:latin typeface="微软雅黑" pitchFamily="34" charset="-122"/>
                <a:ea typeface="微软雅黑" pitchFamily="34" charset="-122"/>
              </a:rPr>
              <a:t>The Contagious Disease that Drug Abuse May Cause</a:t>
            </a:r>
            <a:endParaRPr lang="zh-CN" altLang="en-US" sz="20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699989" y="1216421"/>
            <a:ext cx="7655735"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 xmlns:a16="http://schemas.microsoft.com/office/drawing/2014/main" id="{E5B3ACAF-2F46-42EF-804E-2458AB12317F}"/>
              </a:ext>
            </a:extLst>
          </p:cNvPr>
          <p:cNvSpPr/>
          <p:nvPr/>
        </p:nvSpPr>
        <p:spPr>
          <a:xfrm>
            <a:off x="5359807" y="2172941"/>
            <a:ext cx="2032305" cy="1800493"/>
          </a:xfrm>
          <a:prstGeom prst="rect">
            <a:avLst/>
          </a:prstGeom>
        </p:spPr>
        <p:txBody>
          <a:bodyPr wrap="square" lIns="68580" tIns="34290" rIns="68580" bIns="34290">
            <a:spAutoFit/>
          </a:bodyPr>
          <a:lstStyle/>
          <a:p>
            <a:pPr indent="342900" algn="just">
              <a:lnSpc>
                <a:spcPct val="150000"/>
              </a:lnSpc>
            </a:pPr>
            <a:r>
              <a:rPr lang="zh-CN" altLang="en-US" sz="1500" dirty="0">
                <a:solidFill>
                  <a:schemeClr val="bg1"/>
                </a:solidFill>
                <a:latin typeface="黑体" panose="02010609060101010101" pitchFamily="49" charset="-122"/>
                <a:ea typeface="黑体" panose="02010609060101010101" pitchFamily="49" charset="-122"/>
              </a:rPr>
              <a:t>肌肉、皮下静脉注射毒品，容易导致各种皮肤病、肝炎、性病、艾滋病的感染和传播。</a:t>
            </a:r>
          </a:p>
        </p:txBody>
      </p:sp>
      <p:graphicFrame>
        <p:nvGraphicFramePr>
          <p:cNvPr id="7" name="图表 6">
            <a:extLst>
              <a:ext uri="{FF2B5EF4-FFF2-40B4-BE49-F238E27FC236}">
                <a16:creationId xmlns="" xmlns:a16="http://schemas.microsoft.com/office/drawing/2014/main" id="{F16A65E5-8DF3-4EEC-953F-E07321BD7815}"/>
              </a:ext>
            </a:extLst>
          </p:cNvPr>
          <p:cNvGraphicFramePr/>
          <p:nvPr>
            <p:extLst>
              <p:ext uri="{D42A27DB-BD31-4B8C-83A1-F6EECF244321}">
                <p14:modId xmlns="" xmlns:p14="http://schemas.microsoft.com/office/powerpoint/2010/main" val="3948323387"/>
              </p:ext>
            </p:extLst>
          </p:nvPr>
        </p:nvGraphicFramePr>
        <p:xfrm>
          <a:off x="-1274446" y="1639173"/>
          <a:ext cx="7506061" cy="350432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4865"/>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14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4" name="标题 1"/>
          <p:cNvSpPr txBox="1">
            <a:spLocks/>
          </p:cNvSpPr>
          <p:nvPr/>
        </p:nvSpPr>
        <p:spPr>
          <a:xfrm>
            <a:off x="1295400" y="2272895"/>
            <a:ext cx="7018020"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吸毒对家庭的危害</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The Dangers of Drug Abuse to Family</a:t>
            </a:r>
            <a:endParaRPr lang="zh-CN" altLang="en-US" sz="2800" b="1" dirty="0">
              <a:solidFill>
                <a:schemeClr val="bg1"/>
              </a:solidFill>
              <a:latin typeface="微软雅黑" pitchFamily="34" charset="-122"/>
              <a:ea typeface="微软雅黑" pitchFamily="34" charset="-122"/>
            </a:endParaRPr>
          </a:p>
        </p:txBody>
      </p:sp>
      <p:sp>
        <p:nvSpPr>
          <p:cNvPr id="5" name="标题 1"/>
          <p:cNvSpPr txBox="1">
            <a:spLocks/>
          </p:cNvSpPr>
          <p:nvPr/>
        </p:nvSpPr>
        <p:spPr>
          <a:xfrm>
            <a:off x="1591475" y="3339566"/>
            <a:ext cx="5961050" cy="45621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50" dirty="0">
                <a:solidFill>
                  <a:schemeClr val="bg1"/>
                </a:solidFill>
                <a:latin typeface="微软雅黑" pitchFamily="34" charset="-122"/>
                <a:ea typeface="微软雅黑" pitchFamily="34" charset="-122"/>
              </a:rPr>
              <a:t>家庭中一旦出现了吸毒者，家便不成其为家。吸毒者在自我毁灭的同时，也破坏自己的家庭，是家庭陷入经济破产、亲属离散、甚至家破人亡的困难境地。</a:t>
            </a:r>
          </a:p>
        </p:txBody>
      </p:sp>
      <p:cxnSp>
        <p:nvCxnSpPr>
          <p:cNvPr id="9" name="直接连接符 8"/>
          <p:cNvCxnSpPr/>
          <p:nvPr/>
        </p:nvCxnSpPr>
        <p:spPr>
          <a:xfrm>
            <a:off x="1591475" y="323711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34286054"/>
      </p:ext>
    </p:extLst>
  </p:cSld>
  <p:clrMapOvr>
    <a:masterClrMapping/>
  </p:clrMapOvr>
  <p:transition spd="slow" advClick="0" advTm="3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620050" y="100826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矩形 4"/>
          <p:cNvSpPr>
            <a:spLocks noChangeArrowheads="1"/>
          </p:cNvSpPr>
          <p:nvPr/>
        </p:nvSpPr>
        <p:spPr bwMode="auto">
          <a:xfrm>
            <a:off x="287629" y="1237514"/>
            <a:ext cx="4109969" cy="37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5023" tIns="32511" rIns="65023" bIns="32511" anchor="ctr">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chemeClr val="bg1"/>
                </a:solidFill>
                <a:latin typeface="黑体" panose="02010609060101010101" pitchFamily="49" charset="-122"/>
                <a:ea typeface="微软雅黑" panose="020B0503020204020204" pitchFamily="34" charset="-122"/>
              </a:rPr>
              <a:t>倾家荡产、妻离子散、家破人亡</a:t>
            </a:r>
            <a:r>
              <a:rPr lang="zh-CN" altLang="en-US" sz="2000" b="1" dirty="0">
                <a:solidFill>
                  <a:schemeClr val="bg1"/>
                </a:solidFill>
                <a:latin typeface="黑体" panose="02010609060101010101" pitchFamily="49" charset="-122"/>
                <a:ea typeface="汉仪长美黑简" charset="-122"/>
              </a:rPr>
              <a:t>　</a:t>
            </a:r>
            <a:r>
              <a:rPr lang="zh-CN" altLang="en-US" sz="2000" b="1" dirty="0">
                <a:solidFill>
                  <a:schemeClr val="bg1"/>
                </a:solidFill>
                <a:latin typeface="黑体" panose="02010609060101010101" pitchFamily="49" charset="-122"/>
                <a:ea typeface="黑体" panose="02010609060101010101" pitchFamily="49" charset="-122"/>
              </a:rPr>
              <a:t> </a:t>
            </a:r>
          </a:p>
        </p:txBody>
      </p:sp>
      <p:pic>
        <p:nvPicPr>
          <p:cNvPr id="6" name="图片 5" descr="43014495_1.jpg"/>
          <p:cNvPicPr>
            <a:picLocks noChangeAspect="1"/>
          </p:cNvPicPr>
          <p:nvPr/>
        </p:nvPicPr>
        <p:blipFill>
          <a:blip r:embed="rId2" cstate="print"/>
          <a:stretch>
            <a:fillRect/>
          </a:stretch>
        </p:blipFill>
        <p:spPr>
          <a:xfrm>
            <a:off x="568234" y="1970860"/>
            <a:ext cx="2981279" cy="1985962"/>
          </a:xfrm>
          <a:prstGeom prst="rect">
            <a:avLst/>
          </a:prstGeom>
        </p:spPr>
      </p:pic>
      <p:sp>
        <p:nvSpPr>
          <p:cNvPr id="7" name="矩形 6"/>
          <p:cNvSpPr/>
          <p:nvPr/>
        </p:nvSpPr>
        <p:spPr>
          <a:xfrm>
            <a:off x="3951214" y="2047992"/>
            <a:ext cx="4866489" cy="1615827"/>
          </a:xfrm>
          <a:prstGeom prst="rect">
            <a:avLst/>
          </a:prstGeom>
        </p:spPr>
        <p:txBody>
          <a:bodyPr wrap="square">
            <a:spAutoFit/>
          </a:bodyPr>
          <a:lstStyle/>
          <a:p>
            <a:pPr>
              <a:lnSpc>
                <a:spcPct val="150000"/>
              </a:lnSpc>
            </a:pPr>
            <a:r>
              <a:rPr lang="zh-CN" altLang="en-US" sz="1100" dirty="0">
                <a:solidFill>
                  <a:schemeClr val="bg1"/>
                </a:solidFill>
              </a:rPr>
              <a:t>毒品让这位曾经青春美丽的女歌手面目全非。据她的亲人称，因为毒品造成的神志恍惚，休斯顿根本不在乎自己的个人卫生，整天邋邋遢遢地过日子。有时候她会在吸毒时小便失禁，于是顺手垫上一块婴儿用的尿不湿。不仅如此，她还拒绝家人帮自己做清洁，也拒绝去戒毒所接受治疗。休斯顿还会隔三岔五的“消失”，跑到外面，与“毒友”鬼混。此外，她在自己事业辉煌期间赚的千万身家，也几乎在毒品上面消耗殆尽。</a:t>
            </a:r>
          </a:p>
        </p:txBody>
      </p:sp>
      <p:sp>
        <p:nvSpPr>
          <p:cNvPr id="8" name="矩形 7"/>
          <p:cNvSpPr/>
          <p:nvPr/>
        </p:nvSpPr>
        <p:spPr>
          <a:xfrm>
            <a:off x="929737" y="4154296"/>
            <a:ext cx="1890261" cy="307777"/>
          </a:xfrm>
          <a:prstGeom prst="rect">
            <a:avLst/>
          </a:prstGeom>
        </p:spPr>
        <p:txBody>
          <a:bodyPr wrap="none">
            <a:spAutoFit/>
          </a:bodyPr>
          <a:lstStyle/>
          <a:p>
            <a:r>
              <a:rPr lang="zh-CN" altLang="en-US" sz="1400" dirty="0">
                <a:solidFill>
                  <a:schemeClr val="bg1"/>
                </a:solidFill>
              </a:rPr>
              <a:t>歌星 惠特尼</a:t>
            </a:r>
            <a:r>
              <a:rPr lang="en-US" altLang="zh-CN" sz="1400" dirty="0">
                <a:solidFill>
                  <a:schemeClr val="bg1"/>
                </a:solidFill>
              </a:rPr>
              <a:t>·</a:t>
            </a:r>
            <a:r>
              <a:rPr lang="zh-CN" altLang="en-US" sz="1400" dirty="0">
                <a:solidFill>
                  <a:schemeClr val="bg1"/>
                </a:solidFill>
              </a:rPr>
              <a:t>休斯顿</a:t>
            </a:r>
            <a:endParaRPr lang="zh-CN" altLang="en-US" dirty="0"/>
          </a:p>
        </p:txBody>
      </p:sp>
      <p:sp>
        <p:nvSpPr>
          <p:cNvPr id="9" name="标题 1">
            <a:extLst>
              <a:ext uri="{FF2B5EF4-FFF2-40B4-BE49-F238E27FC236}">
                <a16:creationId xmlns="" xmlns:a16="http://schemas.microsoft.com/office/drawing/2014/main" id="{D39A6616-ADFA-4A4C-81B0-40D1A96798C6}"/>
              </a:ext>
            </a:extLst>
          </p:cNvPr>
          <p:cNvSpPr txBox="1">
            <a:spLocks/>
          </p:cNvSpPr>
          <p:nvPr/>
        </p:nvSpPr>
        <p:spPr>
          <a:xfrm>
            <a:off x="1203960" y="234852"/>
            <a:ext cx="7018020"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solidFill>
                  <a:schemeClr val="bg1"/>
                </a:solidFill>
                <a:latin typeface="微软雅黑" pitchFamily="34" charset="-122"/>
                <a:ea typeface="微软雅黑" pitchFamily="34" charset="-122"/>
              </a:rPr>
              <a:t>吸毒对家庭的危害</a:t>
            </a:r>
            <a:endParaRPr lang="en-US" altLang="zh-CN" sz="2400" b="1" dirty="0">
              <a:solidFill>
                <a:schemeClr val="bg1"/>
              </a:solidFill>
              <a:latin typeface="微软雅黑" pitchFamily="34" charset="-122"/>
              <a:ea typeface="微软雅黑" pitchFamily="34" charset="-122"/>
            </a:endParaRPr>
          </a:p>
          <a:p>
            <a:pPr algn="ctr">
              <a:lnSpc>
                <a:spcPct val="100000"/>
              </a:lnSpc>
            </a:pPr>
            <a:r>
              <a:rPr lang="en-US" altLang="zh-CN" sz="2400" b="1" dirty="0">
                <a:solidFill>
                  <a:schemeClr val="bg1"/>
                </a:solidFill>
                <a:latin typeface="微软雅黑" pitchFamily="34" charset="-122"/>
                <a:ea typeface="微软雅黑" pitchFamily="34" charset="-122"/>
              </a:rPr>
              <a:t>The Dangers of Drug Abuse to Family</a:t>
            </a:r>
            <a:endParaRPr lang="zh-CN" altLang="en-US" sz="24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302"/>
            <a:ext cx="9144000" cy="5142895"/>
          </a:xfrm>
          <a:prstGeom prst="rect">
            <a:avLst/>
          </a:prstGeom>
        </p:spPr>
      </p:pic>
      <p:sp>
        <p:nvSpPr>
          <p:cNvPr id="5" name="标题 1"/>
          <p:cNvSpPr txBox="1">
            <a:spLocks/>
          </p:cNvSpPr>
          <p:nvPr/>
        </p:nvSpPr>
        <p:spPr>
          <a:xfrm>
            <a:off x="3811164" y="459067"/>
            <a:ext cx="5142336" cy="73866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r>
              <a:rPr lang="zh-CN" altLang="en-US" sz="2800" b="1" dirty="0">
                <a:solidFill>
                  <a:schemeClr val="bg1"/>
                </a:solidFill>
                <a:latin typeface="微软雅黑" pitchFamily="34" charset="-122"/>
                <a:ea typeface="微软雅黑" pitchFamily="34" charset="-122"/>
              </a:rPr>
              <a:t>吸毒对社会的危害</a:t>
            </a:r>
            <a:endParaRPr lang="en-US" altLang="zh-CN" sz="2800" b="1" dirty="0">
              <a:solidFill>
                <a:schemeClr val="bg1"/>
              </a:solidFill>
              <a:latin typeface="微软雅黑" pitchFamily="34" charset="-122"/>
              <a:ea typeface="微软雅黑" pitchFamily="34" charset="-122"/>
            </a:endParaRPr>
          </a:p>
          <a:p>
            <a:pPr>
              <a:lnSpc>
                <a:spcPct val="100000"/>
              </a:lnSpc>
            </a:pPr>
            <a:r>
              <a:rPr lang="en-US" altLang="zh-CN" sz="2000" b="1" dirty="0">
                <a:solidFill>
                  <a:schemeClr val="bg1"/>
                </a:solidFill>
                <a:latin typeface="微软雅黑" pitchFamily="34" charset="-122"/>
                <a:ea typeface="微软雅黑" pitchFamily="34" charset="-122"/>
              </a:rPr>
              <a:t>The Dangers of Drug Abuse to Society</a:t>
            </a:r>
            <a:endParaRPr lang="zh-CN" altLang="en-US" sz="2000" b="1" dirty="0">
              <a:solidFill>
                <a:schemeClr val="bg1"/>
              </a:solidFill>
              <a:latin typeface="微软雅黑" pitchFamily="34" charset="-122"/>
              <a:ea typeface="微软雅黑" pitchFamily="34" charset="-122"/>
            </a:endParaRPr>
          </a:p>
        </p:txBody>
      </p:sp>
      <p:cxnSp>
        <p:nvCxnSpPr>
          <p:cNvPr id="7" name="直接连接符 6"/>
          <p:cNvCxnSpPr/>
          <p:nvPr/>
        </p:nvCxnSpPr>
        <p:spPr>
          <a:xfrm>
            <a:off x="3811164" y="1215272"/>
            <a:ext cx="47744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784416" y="2051614"/>
            <a:ext cx="3037225" cy="1282171"/>
            <a:chOff x="3784416" y="2051613"/>
            <a:chExt cx="3037225" cy="1009644"/>
          </a:xfrm>
        </p:grpSpPr>
        <p:sp>
          <p:nvSpPr>
            <p:cNvPr id="10" name="TextBox 16"/>
            <p:cNvSpPr txBox="1"/>
            <p:nvPr/>
          </p:nvSpPr>
          <p:spPr>
            <a:xfrm>
              <a:off x="3784416" y="2051613"/>
              <a:ext cx="3024468" cy="398473"/>
            </a:xfrm>
            <a:prstGeom prst="rect">
              <a:avLst/>
            </a:prstGeom>
            <a:noFill/>
          </p:spPr>
          <p:txBody>
            <a:bodyPr wrap="none" lIns="74415" tIns="37208" rIns="74415" bIns="37208" rtlCol="0">
              <a:spAutoFit/>
            </a:bodyPr>
            <a:lstStyle/>
            <a:p>
              <a:r>
                <a:rPr lang="en-US" altLang="zh-CN" sz="2800" b="1" dirty="0" smtClean="0">
                  <a:solidFill>
                    <a:srgbClr val="FFFF00"/>
                  </a:solidFill>
                  <a:latin typeface="黑体" panose="02010609060101010101" pitchFamily="49" charset="-122"/>
                </a:rPr>
                <a:t>1</a:t>
              </a:r>
              <a:r>
                <a:rPr lang="zh-CN" altLang="en-US" sz="2800" b="1" dirty="0" smtClean="0">
                  <a:solidFill>
                    <a:srgbClr val="FFFF00"/>
                  </a:solidFill>
                  <a:latin typeface="黑体" panose="02010609060101010101" pitchFamily="49" charset="-122"/>
                </a:rPr>
                <a:t>、诱发</a:t>
              </a:r>
              <a:r>
                <a:rPr lang="zh-CN" altLang="en-US" sz="2800" b="1" dirty="0">
                  <a:solidFill>
                    <a:srgbClr val="FFFF00"/>
                  </a:solidFill>
                  <a:latin typeface="黑体" panose="02010609060101010101" pitchFamily="49" charset="-122"/>
                </a:rPr>
                <a:t>刑事犯罪</a:t>
              </a:r>
              <a:r>
                <a:rPr lang="zh-CN" altLang="en-US" sz="2800" dirty="0">
                  <a:solidFill>
                    <a:srgbClr val="FFFF00"/>
                  </a:solidFill>
                  <a:latin typeface="黑体" panose="02010609060101010101" pitchFamily="49" charset="-122"/>
                  <a:ea typeface="黑体" panose="02010609060101010101" pitchFamily="49" charset="-122"/>
                </a:rPr>
                <a:t> </a:t>
              </a:r>
            </a:p>
          </p:txBody>
        </p:sp>
        <p:sp>
          <p:nvSpPr>
            <p:cNvPr id="12" name="TextBox 16"/>
            <p:cNvSpPr txBox="1"/>
            <p:nvPr/>
          </p:nvSpPr>
          <p:spPr>
            <a:xfrm>
              <a:off x="3795570" y="2662784"/>
              <a:ext cx="3026071" cy="398473"/>
            </a:xfrm>
            <a:prstGeom prst="rect">
              <a:avLst/>
            </a:prstGeom>
            <a:noFill/>
          </p:spPr>
          <p:txBody>
            <a:bodyPr wrap="none" lIns="74415" tIns="37208" rIns="74415" bIns="37208" rtlCol="0">
              <a:spAutoFit/>
            </a:bodyPr>
            <a:lstStyle/>
            <a:p>
              <a:r>
                <a:rPr lang="en-US" altLang="zh-CN" sz="2800" b="1" dirty="0" smtClean="0">
                  <a:solidFill>
                    <a:srgbClr val="FFFF00"/>
                  </a:solidFill>
                  <a:latin typeface="黑体" panose="02010609060101010101" pitchFamily="49" charset="-122"/>
                </a:rPr>
                <a:t>2</a:t>
              </a:r>
              <a:r>
                <a:rPr lang="zh-CN" altLang="en-US" sz="2800" b="1" dirty="0" smtClean="0">
                  <a:solidFill>
                    <a:srgbClr val="FFFF00"/>
                  </a:solidFill>
                  <a:latin typeface="黑体" panose="02010609060101010101" pitchFamily="49" charset="-122"/>
                </a:rPr>
                <a:t>、败坏</a:t>
              </a:r>
              <a:r>
                <a:rPr lang="zh-CN" altLang="en-US" sz="2800" b="1" dirty="0">
                  <a:solidFill>
                    <a:srgbClr val="FFFF00"/>
                  </a:solidFill>
                  <a:latin typeface="黑体" panose="02010609060101010101" pitchFamily="49" charset="-122"/>
                </a:rPr>
                <a:t>社会风气</a:t>
              </a:r>
              <a:r>
                <a:rPr lang="zh-CN" altLang="en-US" sz="2800" b="1" dirty="0">
                  <a:solidFill>
                    <a:srgbClr val="FFFF00"/>
                  </a:solidFill>
                  <a:latin typeface="黑体" panose="02010609060101010101" pitchFamily="49" charset="-122"/>
                  <a:ea typeface="黑体" panose="02010609060101010101" pitchFamily="49" charset="-122"/>
                </a:rPr>
                <a:t> </a:t>
              </a:r>
            </a:p>
          </p:txBody>
        </p:sp>
      </p:grpSp>
    </p:spTree>
    <p:extLst>
      <p:ext uri="{BB962C8B-B14F-4D97-AF65-F5344CB8AC3E}">
        <p14:creationId xmlns="" xmlns:p14="http://schemas.microsoft.com/office/powerpoint/2010/main" val="1478901771"/>
      </p:ext>
    </p:extLst>
  </p:cSld>
  <p:clrMapOvr>
    <a:masterClrMapping/>
  </p:clrMapOvr>
  <p:transition spd="slow" advClick="0" advTm="3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81878" y="1509601"/>
            <a:ext cx="2662096" cy="2053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文本框 42"/>
          <p:cNvSpPr txBox="1">
            <a:spLocks noChangeArrowheads="1"/>
          </p:cNvSpPr>
          <p:nvPr/>
        </p:nvSpPr>
        <p:spPr bwMode="auto">
          <a:xfrm>
            <a:off x="2216538" y="1389673"/>
            <a:ext cx="2109995"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毁灭自己</a:t>
            </a:r>
          </a:p>
        </p:txBody>
      </p:sp>
      <p:sp>
        <p:nvSpPr>
          <p:cNvPr id="6" name="文本框 44"/>
          <p:cNvSpPr txBox="1">
            <a:spLocks noChangeArrowheads="1"/>
          </p:cNvSpPr>
          <p:nvPr/>
        </p:nvSpPr>
        <p:spPr bwMode="auto">
          <a:xfrm>
            <a:off x="2218256" y="2878252"/>
            <a:ext cx="2713849"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危害社会</a:t>
            </a:r>
          </a:p>
        </p:txBody>
      </p:sp>
      <p:sp>
        <p:nvSpPr>
          <p:cNvPr id="7" name="文本框 45"/>
          <p:cNvSpPr txBox="1">
            <a:spLocks noChangeArrowheads="1"/>
          </p:cNvSpPr>
          <p:nvPr/>
        </p:nvSpPr>
        <p:spPr bwMode="auto">
          <a:xfrm>
            <a:off x="2223079" y="2133996"/>
            <a:ext cx="2713849" cy="649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5023" tIns="32511" rIns="65023" bIns="32511">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3400" spc="427" dirty="0">
                <a:solidFill>
                  <a:schemeClr val="bg1"/>
                </a:solidFill>
                <a:latin typeface="黑体" pitchFamily="2" charset="-122"/>
                <a:ea typeface="黑体" pitchFamily="2" charset="-122"/>
              </a:rPr>
              <a:t>祸及家人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70" decel="100000"/>
                                        <p:tgtEl>
                                          <p:spTgt spid="7"/>
                                        </p:tgtEl>
                                      </p:cBhvr>
                                    </p:animEffect>
                                    <p:animScale>
                                      <p:cBhvr>
                                        <p:cTn id="19" dur="770" decel="100000"/>
                                        <p:tgtEl>
                                          <p:spTgt spid="7"/>
                                        </p:tgtEl>
                                      </p:cBhvr>
                                      <p:from x="10000" y="10000"/>
                                      <p:to x="200000" y="450000"/>
                                    </p:animScale>
                                    <p:animScale>
                                      <p:cBhvr>
                                        <p:cTn id="20" dur="1230" accel="100000" fill="hold">
                                          <p:stCondLst>
                                            <p:cond delay="770"/>
                                          </p:stCondLst>
                                        </p:cTn>
                                        <p:tgtEl>
                                          <p:spTgt spid="7"/>
                                        </p:tgtEl>
                                      </p:cBhvr>
                                      <p:from x="200000" y="450000"/>
                                      <p:to x="100000" y="100000"/>
                                    </p:animScale>
                                    <p:set>
                                      <p:cBhvr>
                                        <p:cTn id="21" dur="770" fill="hold"/>
                                        <p:tgtEl>
                                          <p:spTgt spid="7"/>
                                        </p:tgtEl>
                                        <p:attrNameLst>
                                          <p:attrName>ppt_x</p:attrName>
                                        </p:attrNameLst>
                                      </p:cBhvr>
                                      <p:to>
                                        <p:strVal val="(0.5)"/>
                                      </p:to>
                                    </p:set>
                                    <p:anim from="(0.5)" to="(#ppt_x)" calcmode="lin" valueType="num">
                                      <p:cBhvr>
                                        <p:cTn id="22" dur="1230" accel="100000" fill="hold">
                                          <p:stCondLst>
                                            <p:cond delay="770"/>
                                          </p:stCondLst>
                                        </p:cTn>
                                        <p:tgtEl>
                                          <p:spTgt spid="7"/>
                                        </p:tgtEl>
                                        <p:attrNameLst>
                                          <p:attrName>ppt_x</p:attrName>
                                        </p:attrNameLst>
                                      </p:cBhvr>
                                    </p:anim>
                                    <p:set>
                                      <p:cBhvr>
                                        <p:cTn id="23" dur="770" fill="hold"/>
                                        <p:tgtEl>
                                          <p:spTgt spid="7"/>
                                        </p:tgtEl>
                                        <p:attrNameLst>
                                          <p:attrName>ppt_y</p:attrName>
                                        </p:attrNameLst>
                                      </p:cBhvr>
                                      <p:to>
                                        <p:strVal val="(#ppt_y+0.4)"/>
                                      </p:to>
                                    </p:set>
                                    <p:anim from="(#ppt_y+0.4)" to="(#ppt_y)" calcmode="lin" valueType="num">
                                      <p:cBhvr>
                                        <p:cTn id="24" dur="1230" accel="100000" fill="hold">
                                          <p:stCondLst>
                                            <p:cond delay="770"/>
                                          </p:stCondLst>
                                        </p:cTn>
                                        <p:tgtEl>
                                          <p:spTgt spid="7"/>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23" presetClass="entr" presetSubtype="3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strVal val="(6*min(max(#ppt_w*#ppt_h,.3),1)-7.4)/-.7*#ppt_w"/>
                                          </p:val>
                                        </p:tav>
                                        <p:tav tm="100000">
                                          <p:val>
                                            <p:strVal val="#ppt_w"/>
                                          </p:val>
                                        </p:tav>
                                      </p:tavLst>
                                    </p:anim>
                                    <p:anim calcmode="lin" valueType="num">
                                      <p:cBhvr>
                                        <p:cTn id="41" dur="500" fill="hold"/>
                                        <p:tgtEl>
                                          <p:spTgt spid="4"/>
                                        </p:tgtEl>
                                        <p:attrNameLst>
                                          <p:attrName>ppt_h</p:attrName>
                                        </p:attrNameLst>
                                      </p:cBhvr>
                                      <p:tavLst>
                                        <p:tav tm="0">
                                          <p:val>
                                            <p:strVal val="(6*min(max(#ppt_w*#ppt_h,.3),1)-7.4)/-.7*#ppt_h"/>
                                          </p:val>
                                        </p:tav>
                                        <p:tav tm="100000">
                                          <p:val>
                                            <p:strVal val="#ppt_h"/>
                                          </p:val>
                                        </p:tav>
                                      </p:tavLst>
                                    </p:anim>
                                    <p:anim calcmode="lin" valueType="num">
                                      <p:cBhvr>
                                        <p:cTn id="42" dur="500" fill="hold"/>
                                        <p:tgtEl>
                                          <p:spTgt spid="4"/>
                                        </p:tgtEl>
                                        <p:attrNameLst>
                                          <p:attrName>ppt_x</p:attrName>
                                        </p:attrNameLst>
                                      </p:cBhvr>
                                      <p:tavLst>
                                        <p:tav tm="0">
                                          <p:val>
                                            <p:fltVal val="0.5"/>
                                          </p:val>
                                        </p:tav>
                                        <p:tav tm="100000">
                                          <p:val>
                                            <p:strVal val="#ppt_x"/>
                                          </p:val>
                                        </p:tav>
                                      </p:tavLst>
                                    </p:anim>
                                    <p:anim calcmode="lin" valueType="num">
                                      <p:cBhvr>
                                        <p:cTn id="43" dur="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5" grpId="1" bldLvl="0"/>
      <p:bldP spid="6" grpId="0" bldLvl="0"/>
      <p:bldP spid="6" grpId="1" bldLvl="0"/>
      <p:bldP spid="7" grpId="0" bldLvl="0"/>
      <p:bldP spid="7" grpId="1" bldLvl="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5"/>
            <a:ext cx="9144000" cy="5142895"/>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146066" y="2202770"/>
            <a:ext cx="4732019"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如何防止吸毒</a:t>
            </a:r>
            <a:endParaRPr lang="en-US" altLang="zh-CN" sz="3500" b="1" dirty="0">
              <a:solidFill>
                <a:schemeClr val="bg1"/>
              </a:solidFill>
              <a:latin typeface="微软雅黑" pitchFamily="34" charset="-122"/>
              <a:ea typeface="微软雅黑" pitchFamily="34" charset="-122"/>
            </a:endParaRPr>
          </a:p>
          <a:p>
            <a:pPr algn="ctr">
              <a:lnSpc>
                <a:spcPct val="100000"/>
              </a:lnSpc>
            </a:pPr>
            <a:r>
              <a:rPr lang="en-US" altLang="zh-CN" sz="3500" b="1" dirty="0">
                <a:solidFill>
                  <a:schemeClr val="bg1"/>
                </a:solidFill>
                <a:latin typeface="微软雅黑" pitchFamily="34" charset="-122"/>
                <a:ea typeface="微软雅黑" pitchFamily="34" charset="-122"/>
              </a:rPr>
              <a:t>Prevention from Drug Abuse</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2999535261"/>
      </p:ext>
    </p:extLst>
  </p:cSld>
  <p:clrMapOvr>
    <a:masterClrMapping/>
  </p:clrMapOvr>
  <p:transition spd="slow" advClick="0" advTm="3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620049" y="109970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marL="171450" marR="0" lvl="0" indent="-171450" algn="l" defTabSz="685800" rtl="0" eaLnBrk="1" fontAlgn="auto" latinLnBrk="0" hangingPunct="1">
              <a:spcBef>
                <a:spcPts val="75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00"/>
                </a:solidFill>
                <a:effectLst/>
                <a:uLnTx/>
                <a:uFillTx/>
                <a:latin typeface="+mn-lt"/>
                <a:ea typeface="+mn-ea"/>
                <a:cs typeface="+mn-cs"/>
              </a:rPr>
              <a:t>毒招之一：</a:t>
            </a:r>
            <a:r>
              <a:rPr kumimoji="0" lang="zh-CN" altLang="en-US" sz="1800" b="0" i="0" u="none" strike="noStrike" kern="1200" cap="none" spc="0" normalizeH="0" baseline="0" noProof="0" dirty="0">
                <a:ln>
                  <a:noFill/>
                </a:ln>
                <a:solidFill>
                  <a:schemeClr val="bg1"/>
                </a:solidFill>
                <a:effectLst/>
                <a:uLnTx/>
                <a:uFillTx/>
                <a:latin typeface="+mn-lt"/>
                <a:ea typeface="+mn-ea"/>
                <a:cs typeface="+mn-cs"/>
              </a:rPr>
              <a:t>谎称“毒品吸一两次不会上瘾。”</a:t>
            </a:r>
            <a:endParaRPr kumimoji="0" lang="en-US" altLang="zh-CN" sz="1800" b="0" i="0" u="none" strike="noStrike" kern="1200" cap="none" spc="0" normalizeH="0" baseline="0" noProof="0" dirty="0">
              <a:ln>
                <a:noFill/>
              </a:ln>
              <a:solidFill>
                <a:schemeClr val="bg1"/>
              </a:solidFill>
              <a:effectLst/>
              <a:uLnTx/>
              <a:uFillTx/>
              <a:latin typeface="+mn-lt"/>
              <a:ea typeface="+mn-ea"/>
              <a:cs typeface="+mn-cs"/>
            </a:endParaRPr>
          </a:p>
          <a:p>
            <a:pPr marL="171450" marR="0" lvl="0" indent="-171450" algn="l" defTabSz="685800" rtl="0" eaLnBrk="1" fontAlgn="auto" latinLnBrk="0" hangingPunct="1">
              <a:spcBef>
                <a:spcPts val="750"/>
              </a:spcBef>
              <a:spcAft>
                <a:spcPts val="0"/>
              </a:spcAft>
              <a:buClrTx/>
              <a:buSzTx/>
              <a:tabLst/>
              <a:defRPr/>
            </a:pPr>
            <a:r>
              <a:rPr kumimoji="0" lang="zh-CN" altLang="en-US" sz="1800" b="0" i="0" u="none" strike="noStrike" kern="1200" cap="none" spc="0" normalizeH="0" noProof="0" dirty="0">
                <a:ln>
                  <a:noFill/>
                </a:ln>
                <a:solidFill>
                  <a:schemeClr val="bg1"/>
                </a:solidFill>
                <a:effectLst/>
                <a:uLnTx/>
                <a:uFillTx/>
                <a:latin typeface="+mn-lt"/>
                <a:ea typeface="+mn-ea"/>
                <a:cs typeface="+mn-cs"/>
              </a:rPr>
              <a:t>      </a:t>
            </a:r>
            <a:r>
              <a:rPr kumimoji="0" lang="zh-CN" altLang="en-US" sz="1800" b="0" i="0" u="none" strike="noStrike" kern="1200" cap="none" spc="0" normalizeH="0" baseline="0" noProof="0" dirty="0">
                <a:ln>
                  <a:noFill/>
                </a:ln>
                <a:solidFill>
                  <a:schemeClr val="bg1"/>
                </a:solidFill>
                <a:effectLst/>
                <a:uLnTx/>
                <a:uFillTx/>
                <a:latin typeface="+mn-lt"/>
                <a:ea typeface="+mn-ea"/>
                <a:cs typeface="+mn-cs"/>
              </a:rPr>
              <a:t>众多吸毒者的亲身经历是：</a:t>
            </a:r>
            <a:r>
              <a:rPr kumimoji="0" lang="zh-CN" altLang="en-US" sz="1800" b="0" i="0" u="none" strike="noStrike" kern="1200" cap="none" spc="0" normalizeH="0" baseline="0" noProof="0" dirty="0">
                <a:ln>
                  <a:noFill/>
                </a:ln>
                <a:solidFill>
                  <a:srgbClr val="FF0000"/>
                </a:solidFill>
                <a:effectLst/>
                <a:uLnTx/>
                <a:uFillTx/>
                <a:latin typeface="+mn-lt"/>
                <a:ea typeface="+mn-ea"/>
                <a:cs typeface="+mn-cs"/>
              </a:rPr>
              <a:t>一日吸毒，永远想毒，终身戒毒。</a:t>
            </a:r>
            <a:r>
              <a:rPr kumimoji="0" lang="zh-CN" altLang="en-US" sz="1800" b="0" i="0" u="none" strike="noStrike" kern="1200" cap="none" spc="0" normalizeH="0" baseline="0" noProof="0" dirty="0">
                <a:ln>
                  <a:noFill/>
                </a:ln>
                <a:solidFill>
                  <a:schemeClr val="bg1"/>
                </a:solidFill>
                <a:effectLst/>
                <a:uLnTx/>
                <a:uFillTx/>
                <a:latin typeface="+mn-lt"/>
                <a:ea typeface="+mn-ea"/>
                <a:cs typeface="+mn-cs"/>
              </a:rPr>
              <a:t>还有的误认新型毒品（如摇头丸、</a:t>
            </a:r>
            <a:r>
              <a:rPr kumimoji="0" lang="en-US" altLang="zh-CN" sz="1800" b="0" i="0" u="none" strike="noStrike" kern="1200" cap="none" spc="0" normalizeH="0" baseline="0" noProof="0" dirty="0">
                <a:ln>
                  <a:noFill/>
                </a:ln>
                <a:solidFill>
                  <a:schemeClr val="bg1"/>
                </a:solidFill>
                <a:effectLst/>
                <a:uLnTx/>
                <a:uFillTx/>
                <a:latin typeface="+mn-lt"/>
                <a:ea typeface="+mn-ea"/>
                <a:cs typeface="+mn-cs"/>
              </a:rPr>
              <a:t>K</a:t>
            </a:r>
            <a:r>
              <a:rPr kumimoji="0" lang="zh-CN" altLang="en-US" sz="1800" b="0" i="0" u="none" strike="noStrike" kern="1200" cap="none" spc="0" normalizeH="0" baseline="0" noProof="0" dirty="0">
                <a:ln>
                  <a:noFill/>
                </a:ln>
                <a:solidFill>
                  <a:schemeClr val="bg1"/>
                </a:solidFill>
                <a:effectLst/>
                <a:uLnTx/>
                <a:uFillTx/>
                <a:latin typeface="+mn-lt"/>
                <a:ea typeface="+mn-ea"/>
                <a:cs typeface="+mn-cs"/>
              </a:rPr>
              <a:t>粉等）不上瘾。一些同学容易被他人误导，错误认为服食新型毒品不会上瘾，对身体伤害不大。其实服食“摇头丸”约</a:t>
            </a:r>
            <a:r>
              <a:rPr kumimoji="0" lang="en-US" altLang="zh-CN" sz="1800" b="0" i="0" u="none" strike="noStrike" kern="1200" cap="none" spc="0" normalizeH="0" baseline="0" noProof="0" dirty="0">
                <a:ln>
                  <a:noFill/>
                </a:ln>
                <a:solidFill>
                  <a:schemeClr val="bg1"/>
                </a:solidFill>
                <a:effectLst/>
                <a:uLnTx/>
                <a:uFillTx/>
                <a:latin typeface="+mn-lt"/>
                <a:ea typeface="+mn-ea"/>
                <a:cs typeface="+mn-cs"/>
              </a:rPr>
              <a:t>20</a:t>
            </a:r>
            <a:r>
              <a:rPr kumimoji="0" lang="zh-CN" altLang="en-US" sz="1800" b="0" i="0" u="none" strike="noStrike" kern="1200" cap="none" spc="0" normalizeH="0" baseline="0" noProof="0" dirty="0">
                <a:ln>
                  <a:noFill/>
                </a:ln>
                <a:solidFill>
                  <a:schemeClr val="bg1"/>
                </a:solidFill>
                <a:effectLst/>
                <a:uLnTx/>
                <a:uFillTx/>
                <a:latin typeface="+mn-lt"/>
                <a:ea typeface="+mn-ea"/>
                <a:cs typeface="+mn-cs"/>
              </a:rPr>
              <a:t>分钟后，先是头有些晕、手心出汗，脚开始发软，然后有兴奋感，出现幻觉，控制不住自己，在音乐的强劲作用下手舞足蹈，音乐越强劲，感觉越舒服，有一种想钻进音乐的感觉。“摇头丸”是“冰毒”的衍生物制成的，对人体的危害同传统毒品一样，长期服食会使人意志消沉，丧失进取心，身体肌肉萎缩，消瘦乏力，丧失劳动能力，给家庭和社会造成无法挽回的损失。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620048" y="116828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73869" y="1269796"/>
            <a:ext cx="8196262" cy="2865437"/>
          </a:xfrm>
          <a:prstGeom prst="rect">
            <a:avLst/>
          </a:prstGeom>
        </p:spPr>
        <p:txBody>
          <a:bodyPr/>
          <a:lstStyle/>
          <a:p>
            <a:pPr marL="171450" marR="0" lvl="0" indent="-171450" algn="l" defTabSz="685800" rtl="0" eaLnBrk="1" fontAlgn="auto" latinLnBrk="0" hangingPunct="1">
              <a:spcBef>
                <a:spcPts val="750"/>
              </a:spcBef>
              <a:spcAft>
                <a:spcPts val="0"/>
              </a:spcAft>
              <a:buClrTx/>
              <a:buSzTx/>
              <a:buFont typeface="Arial" panose="020B0604020202020204" pitchFamily="34" charset="0"/>
              <a:buChar char="•"/>
              <a:tabLst/>
              <a:defRPr/>
            </a:pPr>
            <a:r>
              <a:rPr kumimoji="0" lang="zh-CN" altLang="en-US" sz="1800" b="0" i="0" u="none" strike="noStrike" kern="1200" cap="none" spc="0" normalizeH="0" baseline="0" noProof="0" dirty="0">
                <a:ln>
                  <a:noFill/>
                </a:ln>
                <a:solidFill>
                  <a:srgbClr val="FFFF00"/>
                </a:solidFill>
                <a:effectLst/>
                <a:uLnTx/>
                <a:uFillTx/>
                <a:latin typeface="+mn-lt"/>
                <a:ea typeface="+mn-ea"/>
                <a:cs typeface="+mn-cs"/>
              </a:rPr>
              <a:t>毒招之二：</a:t>
            </a:r>
            <a:r>
              <a:rPr lang="zh-CN" altLang="en-US" sz="1800" dirty="0">
                <a:solidFill>
                  <a:schemeClr val="bg1"/>
                </a:solidFill>
              </a:rPr>
              <a:t>免费尝试。</a:t>
            </a:r>
            <a:endParaRPr lang="en-US" altLang="zh-CN" sz="1800" dirty="0">
              <a:solidFill>
                <a:schemeClr val="bg1"/>
              </a:solidFill>
            </a:endParaRPr>
          </a:p>
          <a:p>
            <a:pPr marL="171450" marR="0" lvl="0" indent="-171450" algn="l" defTabSz="685800" rtl="0" eaLnBrk="1" fontAlgn="auto" latinLnBrk="0" hangingPunct="1">
              <a:spcBef>
                <a:spcPts val="750"/>
              </a:spcBef>
              <a:spcAft>
                <a:spcPts val="0"/>
              </a:spcAft>
              <a:buClrTx/>
              <a:buSzTx/>
              <a:tabLst/>
              <a:defRPr/>
            </a:pPr>
            <a:r>
              <a:rPr lang="en-US" altLang="zh-CN" sz="1800" dirty="0">
                <a:solidFill>
                  <a:schemeClr val="bg1"/>
                </a:solidFill>
              </a:rPr>
              <a:t>      </a:t>
            </a:r>
            <a:r>
              <a:rPr lang="zh-CN" altLang="en-US" sz="1800" dirty="0">
                <a:solidFill>
                  <a:schemeClr val="bg1"/>
                </a:solidFill>
              </a:rPr>
              <a:t>几乎所有吸毒者初次吸食毒品，都是接受了毒贩或其他吸毒人员“免费”提供的毒品。或者把含有毒品的香烟送你吸食，在你上瘾后，毒贩们再高价出售毒品给上瘾的青少年。 </a:t>
            </a:r>
          </a:p>
          <a:p>
            <a:pPr marL="171450" marR="0" lvl="0" indent="-171450" algn="l" defTabSz="685800" rtl="0" eaLnBrk="1" fontAlgn="auto" latinLnBrk="0" hangingPunct="1">
              <a:spcBef>
                <a:spcPts val="750"/>
              </a:spcBef>
              <a:spcAft>
                <a:spcPts val="0"/>
              </a:spcAft>
              <a:buClrTx/>
              <a:buSzTx/>
              <a:tabLst/>
              <a:defRPr/>
            </a:pPr>
            <a:endParaRPr lang="zh-CN" altLang="en-US" sz="1800" dirty="0">
              <a:solidFill>
                <a:schemeClr val="bg1"/>
              </a:solidFill>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标题 1">
            <a:extLst>
              <a:ext uri="{FF2B5EF4-FFF2-40B4-BE49-F238E27FC236}">
                <a16:creationId xmlns="" xmlns:a16="http://schemas.microsoft.com/office/drawing/2014/main" id="{76D8FD03-56BD-460C-9122-E51AA0FC0402}"/>
              </a:ext>
            </a:extLst>
          </p:cNvPr>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658150" y="117590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marL="171450" lvl="0" indent="-171450">
              <a:spcBef>
                <a:spcPts val="750"/>
              </a:spcBef>
              <a:buFont typeface="Arial" panose="020B0604020202020204" pitchFamily="34" charset="0"/>
              <a:buChar char="•"/>
            </a:pPr>
            <a:r>
              <a:rPr lang="zh-CN" altLang="en-US" sz="1800" dirty="0">
                <a:solidFill>
                  <a:srgbClr val="FFFF00"/>
                </a:solidFill>
              </a:rPr>
              <a:t>毒招之三：</a:t>
            </a:r>
            <a:r>
              <a:rPr lang="zh-CN" altLang="en-US" sz="1800" dirty="0">
                <a:solidFill>
                  <a:schemeClr val="bg1"/>
                </a:solidFill>
              </a:rPr>
              <a:t>声称“吸毒能治病解忧”。</a:t>
            </a:r>
            <a:endParaRPr lang="en-US" altLang="zh-CN" sz="1800" dirty="0">
              <a:solidFill>
                <a:schemeClr val="bg1"/>
              </a:solidFill>
            </a:endParaRPr>
          </a:p>
          <a:p>
            <a:pPr marL="171450" lvl="0" indent="-171450">
              <a:spcBef>
                <a:spcPts val="750"/>
              </a:spcBef>
            </a:pPr>
            <a:r>
              <a:rPr lang="en-US" altLang="zh-CN" sz="1800" dirty="0">
                <a:solidFill>
                  <a:schemeClr val="bg1"/>
                </a:solidFill>
              </a:rPr>
              <a:t>      </a:t>
            </a:r>
            <a:r>
              <a:rPr lang="zh-CN" altLang="en-US" sz="1800" dirty="0">
                <a:solidFill>
                  <a:schemeClr val="bg1"/>
                </a:solidFill>
              </a:rPr>
              <a:t>毒贩们利用人们对毒品的无知和对疾病的恐惧，引诱他人吸毒。但实际情况是吸毒会严重危害人的身心健康，损害人的大脑，影响血液循环和呼吸系统功能，还会降低生殖和免疫能力，甚至导致死亡。</a:t>
            </a:r>
            <a:endParaRPr kumimoji="0" lang="en-US" altLang="zh-CN"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标题 1">
            <a:extLst>
              <a:ext uri="{FF2B5EF4-FFF2-40B4-BE49-F238E27FC236}">
                <a16:creationId xmlns="" xmlns:a16="http://schemas.microsoft.com/office/drawing/2014/main" id="{941DB3B8-B5A0-404D-858A-BC3E332834B1}"/>
              </a:ext>
            </a:extLst>
          </p:cNvPr>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591475" y="109970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a:buFont typeface="Arial" pitchFamily="34" charset="0"/>
              <a:buChar char="•"/>
            </a:pPr>
            <a:r>
              <a:rPr lang="zh-CN" altLang="en-US" sz="1800" dirty="0">
                <a:solidFill>
                  <a:srgbClr val="FFFF00"/>
                </a:solidFill>
              </a:rPr>
              <a:t> 毒招之四：</a:t>
            </a:r>
            <a:r>
              <a:rPr lang="zh-CN" altLang="en-US" sz="1800" dirty="0">
                <a:solidFill>
                  <a:schemeClr val="bg1"/>
                </a:solidFill>
              </a:rPr>
              <a:t>利用你的好奇心。</a:t>
            </a:r>
            <a:endParaRPr lang="en-US" altLang="zh-CN" sz="1800" dirty="0">
              <a:solidFill>
                <a:schemeClr val="bg1"/>
              </a:solidFill>
            </a:endParaRPr>
          </a:p>
          <a:p>
            <a:r>
              <a:rPr lang="en-US" altLang="zh-CN" sz="1800" dirty="0">
                <a:solidFill>
                  <a:schemeClr val="bg1"/>
                </a:solidFill>
              </a:rPr>
              <a:t>    </a:t>
            </a:r>
          </a:p>
          <a:p>
            <a:r>
              <a:rPr lang="en-US" altLang="zh-CN" sz="1800" dirty="0">
                <a:solidFill>
                  <a:schemeClr val="bg1"/>
                </a:solidFill>
              </a:rPr>
              <a:t>    </a:t>
            </a:r>
            <a:r>
              <a:rPr lang="zh-CN" altLang="en-US" sz="1800" dirty="0">
                <a:solidFill>
                  <a:schemeClr val="bg1"/>
                </a:solidFill>
              </a:rPr>
              <a:t>毒贩们瞄准一些学生好奇心强，好胜心强的特点，鼓吹“吸毒是超级享受”，“吸毒是有钱人的标志”，通过自己努力取得成功，积攒了一定财富的机会，向这一群体的人们兜售“吸毒是有钱人的”这样极其荒唐的错误观念。 </a:t>
            </a:r>
          </a:p>
        </p:txBody>
      </p:sp>
      <p:sp>
        <p:nvSpPr>
          <p:cNvPr id="5" name="标题 1">
            <a:extLst>
              <a:ext uri="{FF2B5EF4-FFF2-40B4-BE49-F238E27FC236}">
                <a16:creationId xmlns="" xmlns:a16="http://schemas.microsoft.com/office/drawing/2014/main" id="{D5BFF6C5-BB3D-4DD5-97C5-A10309795493}"/>
              </a:ext>
            </a:extLst>
          </p:cNvPr>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txBox="1">
            <a:spLocks/>
          </p:cNvSpPr>
          <p:nvPr/>
        </p:nvSpPr>
        <p:spPr>
          <a:xfrm>
            <a:off x="3468414" y="1208391"/>
            <a:ext cx="2207172" cy="27699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800" dirty="0">
                <a:solidFill>
                  <a:schemeClr val="bg1"/>
                </a:solidFill>
                <a:latin typeface="微软雅黑" pitchFamily="34" charset="-122"/>
                <a:ea typeface="微软雅黑" pitchFamily="34" charset="-122"/>
              </a:rPr>
              <a:t>目录 </a:t>
            </a:r>
            <a:r>
              <a:rPr lang="en-US" altLang="zh-CN" sz="1800" dirty="0">
                <a:solidFill>
                  <a:schemeClr val="bg1"/>
                </a:solidFill>
                <a:latin typeface="微软雅黑" pitchFamily="34" charset="-122"/>
                <a:ea typeface="微软雅黑" pitchFamily="34" charset="-122"/>
              </a:rPr>
              <a:t>CONCENTS</a:t>
            </a:r>
            <a:endParaRPr lang="zh-CN" altLang="en-US" sz="1800" dirty="0">
              <a:solidFill>
                <a:schemeClr val="bg1"/>
              </a:solidFill>
              <a:latin typeface="微软雅黑" pitchFamily="34" charset="-122"/>
              <a:ea typeface="微软雅黑" pitchFamily="34" charset="-122"/>
            </a:endParaRPr>
          </a:p>
        </p:txBody>
      </p:sp>
      <p:grpSp>
        <p:nvGrpSpPr>
          <p:cNvPr id="22" name="组合 21"/>
          <p:cNvGrpSpPr/>
          <p:nvPr/>
        </p:nvGrpSpPr>
        <p:grpSpPr>
          <a:xfrm>
            <a:off x="186690" y="2259528"/>
            <a:ext cx="8770620" cy="1459032"/>
            <a:chOff x="645008" y="2411928"/>
            <a:chExt cx="7549185" cy="1151079"/>
          </a:xfrm>
        </p:grpSpPr>
        <p:grpSp>
          <p:nvGrpSpPr>
            <p:cNvPr id="8" name="组合 14"/>
            <p:cNvGrpSpPr/>
            <p:nvPr/>
          </p:nvGrpSpPr>
          <p:grpSpPr>
            <a:xfrm>
              <a:off x="645008" y="2440503"/>
              <a:ext cx="5929935" cy="1122504"/>
              <a:chOff x="1118301" y="2440503"/>
              <a:chExt cx="5929935" cy="1122504"/>
            </a:xfrm>
          </p:grpSpPr>
          <p:grpSp>
            <p:nvGrpSpPr>
              <p:cNvPr id="9" name="组合 9"/>
              <p:cNvGrpSpPr/>
              <p:nvPr/>
            </p:nvGrpSpPr>
            <p:grpSpPr>
              <a:xfrm>
                <a:off x="1118301" y="2440503"/>
                <a:ext cx="1122504" cy="1122504"/>
                <a:chOff x="1803576" y="2333297"/>
                <a:chExt cx="1122504" cy="1122504"/>
              </a:xfrm>
            </p:grpSpPr>
            <p:sp>
              <p:nvSpPr>
                <p:cNvPr id="2" name="椭圆 1"/>
                <p:cNvSpPr/>
                <p:nvPr/>
              </p:nvSpPr>
              <p:spPr>
                <a:xfrm>
                  <a:off x="1803576"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p:cNvSpPr txBox="1">
                  <a:spLocks/>
                </p:cNvSpPr>
                <p:nvPr/>
              </p:nvSpPr>
              <p:spPr>
                <a:xfrm>
                  <a:off x="1847719" y="2621382"/>
                  <a:ext cx="1034218" cy="54633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什么是毒品</a:t>
                  </a:r>
                  <a:endParaRPr lang="en-US" altLang="zh-CN" sz="1500" b="1" dirty="0">
                    <a:solidFill>
                      <a:schemeClr val="bg1"/>
                    </a:solidFill>
                    <a:latin typeface="微软雅黑" pitchFamily="34" charset="-122"/>
                    <a:ea typeface="微软雅黑" pitchFamily="34" charset="-122"/>
                  </a:endParaRPr>
                </a:p>
                <a:p>
                  <a:pPr algn="ctr">
                    <a:lnSpc>
                      <a:spcPct val="100000"/>
                    </a:lnSpc>
                  </a:pPr>
                  <a:r>
                    <a:rPr lang="en-US" altLang="zh-CN" sz="1500" b="1" dirty="0">
                      <a:solidFill>
                        <a:schemeClr val="bg1"/>
                      </a:solidFill>
                      <a:latin typeface="微软雅黑" pitchFamily="34" charset="-122"/>
                      <a:ea typeface="微软雅黑" pitchFamily="34" charset="-122"/>
                    </a:rPr>
                    <a:t>What Is a Drug</a:t>
                  </a:r>
                  <a:endParaRPr lang="zh-CN" altLang="en-US" sz="1500" b="1" dirty="0">
                    <a:solidFill>
                      <a:schemeClr val="bg1"/>
                    </a:solidFill>
                    <a:latin typeface="微软雅黑" pitchFamily="34" charset="-122"/>
                    <a:ea typeface="微软雅黑" pitchFamily="34" charset="-122"/>
                  </a:endParaRPr>
                </a:p>
              </p:txBody>
            </p:sp>
          </p:grpSp>
          <p:grpSp>
            <p:nvGrpSpPr>
              <p:cNvPr id="10" name="组合 10"/>
              <p:cNvGrpSpPr/>
              <p:nvPr/>
            </p:nvGrpSpPr>
            <p:grpSpPr>
              <a:xfrm>
                <a:off x="2720778" y="2440503"/>
                <a:ext cx="1122504" cy="1122504"/>
                <a:chOff x="3424271" y="2333297"/>
                <a:chExt cx="1122504" cy="1122504"/>
              </a:xfrm>
            </p:grpSpPr>
            <p:sp>
              <p:nvSpPr>
                <p:cNvPr id="4" name="椭圆 3"/>
                <p:cNvSpPr/>
                <p:nvPr/>
              </p:nvSpPr>
              <p:spPr>
                <a:xfrm>
                  <a:off x="3424271"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1"/>
                <p:cNvSpPr txBox="1">
                  <a:spLocks/>
                </p:cNvSpPr>
                <p:nvPr/>
              </p:nvSpPr>
              <p:spPr>
                <a:xfrm>
                  <a:off x="3468414" y="2657805"/>
                  <a:ext cx="1034218" cy="47348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什么是吸毒</a:t>
                  </a:r>
                  <a:endParaRPr lang="en-US" altLang="zh-CN" sz="1500" b="1" dirty="0">
                    <a:solidFill>
                      <a:schemeClr val="bg1"/>
                    </a:solidFill>
                    <a:latin typeface="微软雅黑" pitchFamily="34" charset="-122"/>
                    <a:ea typeface="微软雅黑" pitchFamily="34" charset="-122"/>
                  </a:endParaRPr>
                </a:p>
                <a:p>
                  <a:pPr algn="ctr">
                    <a:lnSpc>
                      <a:spcPct val="100000"/>
                    </a:lnSpc>
                  </a:pPr>
                  <a:r>
                    <a:rPr lang="en-US" altLang="zh-CN" sz="1200" b="1" dirty="0">
                      <a:solidFill>
                        <a:schemeClr val="bg1"/>
                      </a:solidFill>
                      <a:latin typeface="微软雅黑" pitchFamily="34" charset="-122"/>
                      <a:ea typeface="微软雅黑" pitchFamily="34" charset="-122"/>
                    </a:rPr>
                    <a:t>What Is Drug Abuse</a:t>
                  </a:r>
                  <a:endParaRPr lang="zh-CN" altLang="en-US" sz="1200" b="1" dirty="0">
                    <a:solidFill>
                      <a:schemeClr val="bg1"/>
                    </a:solidFill>
                    <a:latin typeface="微软雅黑" pitchFamily="34" charset="-122"/>
                    <a:ea typeface="微软雅黑" pitchFamily="34" charset="-122"/>
                  </a:endParaRPr>
                </a:p>
              </p:txBody>
            </p:sp>
          </p:grpSp>
          <p:grpSp>
            <p:nvGrpSpPr>
              <p:cNvPr id="11" name="组合 11"/>
              <p:cNvGrpSpPr/>
              <p:nvPr/>
            </p:nvGrpSpPr>
            <p:grpSpPr>
              <a:xfrm>
                <a:off x="4323255" y="2440503"/>
                <a:ext cx="1122504" cy="1122504"/>
                <a:chOff x="4969292" y="2333297"/>
                <a:chExt cx="1122504" cy="1122504"/>
              </a:xfrm>
            </p:grpSpPr>
            <p:sp>
              <p:nvSpPr>
                <p:cNvPr id="6" name="椭圆 5"/>
                <p:cNvSpPr/>
                <p:nvPr/>
              </p:nvSpPr>
              <p:spPr>
                <a:xfrm>
                  <a:off x="4969292"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p:cNvSpPr txBox="1">
                  <a:spLocks/>
                </p:cNvSpPr>
                <p:nvPr/>
              </p:nvSpPr>
              <p:spPr>
                <a:xfrm>
                  <a:off x="5013435" y="2657804"/>
                  <a:ext cx="1034218" cy="47348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吸毒的危害</a:t>
                  </a:r>
                  <a:endParaRPr lang="en-US" altLang="zh-CN" sz="1500" b="1" dirty="0">
                    <a:solidFill>
                      <a:schemeClr val="bg1"/>
                    </a:solidFill>
                    <a:latin typeface="微软雅黑" pitchFamily="34" charset="-122"/>
                    <a:ea typeface="微软雅黑" pitchFamily="34" charset="-122"/>
                  </a:endParaRPr>
                </a:p>
                <a:p>
                  <a:pPr algn="ctr">
                    <a:lnSpc>
                      <a:spcPct val="100000"/>
                    </a:lnSpc>
                  </a:pPr>
                  <a:r>
                    <a:rPr lang="en-US" altLang="zh-CN" sz="1200" b="1" dirty="0">
                      <a:solidFill>
                        <a:schemeClr val="bg1"/>
                      </a:solidFill>
                      <a:latin typeface="微软雅黑" pitchFamily="34" charset="-122"/>
                      <a:ea typeface="微软雅黑" pitchFamily="34" charset="-122"/>
                    </a:rPr>
                    <a:t>The Dangers of  Drug Abuse</a:t>
                  </a:r>
                  <a:endParaRPr lang="zh-CN" altLang="en-US" sz="1200" b="1" dirty="0">
                    <a:solidFill>
                      <a:schemeClr val="bg1"/>
                    </a:solidFill>
                    <a:latin typeface="微软雅黑" pitchFamily="34" charset="-122"/>
                    <a:ea typeface="微软雅黑" pitchFamily="34" charset="-122"/>
                  </a:endParaRPr>
                </a:p>
              </p:txBody>
            </p:sp>
          </p:grpSp>
          <p:grpSp>
            <p:nvGrpSpPr>
              <p:cNvPr id="12" name="组合 15"/>
              <p:cNvGrpSpPr/>
              <p:nvPr/>
            </p:nvGrpSpPr>
            <p:grpSpPr>
              <a:xfrm>
                <a:off x="5925732" y="2440503"/>
                <a:ext cx="1122504" cy="1122504"/>
                <a:chOff x="4969292" y="2333297"/>
                <a:chExt cx="1122504" cy="1122504"/>
              </a:xfrm>
            </p:grpSpPr>
            <p:sp>
              <p:nvSpPr>
                <p:cNvPr id="18" name="椭圆 17"/>
                <p:cNvSpPr/>
                <p:nvPr/>
              </p:nvSpPr>
              <p:spPr>
                <a:xfrm>
                  <a:off x="4969292" y="2333297"/>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标题 1"/>
                <p:cNvSpPr txBox="1">
                  <a:spLocks/>
                </p:cNvSpPr>
                <p:nvPr/>
              </p:nvSpPr>
              <p:spPr>
                <a:xfrm>
                  <a:off x="5013435" y="2493905"/>
                  <a:ext cx="1034218" cy="801291"/>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如何防止</a:t>
                  </a:r>
                  <a:endParaRPr lang="en-US" altLang="zh-CN" sz="1500" b="1" dirty="0">
                    <a:solidFill>
                      <a:schemeClr val="bg1"/>
                    </a:solidFill>
                    <a:latin typeface="微软雅黑" pitchFamily="34" charset="-122"/>
                    <a:ea typeface="微软雅黑" pitchFamily="34" charset="-122"/>
                  </a:endParaRPr>
                </a:p>
                <a:p>
                  <a:pPr algn="ctr">
                    <a:lnSpc>
                      <a:spcPct val="100000"/>
                    </a:lnSpc>
                  </a:pPr>
                  <a:r>
                    <a:rPr lang="zh-CN" altLang="en-US" sz="1500" b="1" dirty="0">
                      <a:solidFill>
                        <a:schemeClr val="bg1"/>
                      </a:solidFill>
                      <a:latin typeface="微软雅黑" pitchFamily="34" charset="-122"/>
                      <a:ea typeface="微软雅黑" pitchFamily="34" charset="-122"/>
                    </a:rPr>
                    <a:t>吸毒</a:t>
                  </a:r>
                  <a:r>
                    <a:rPr lang="en-US" altLang="zh-CN" sz="1200" b="1" dirty="0">
                      <a:solidFill>
                        <a:schemeClr val="bg1"/>
                      </a:solidFill>
                      <a:latin typeface="微软雅黑" pitchFamily="34" charset="-122"/>
                      <a:ea typeface="微软雅黑" pitchFamily="34" charset="-122"/>
                    </a:rPr>
                    <a:t>Prevention from the Drug Abuse</a:t>
                  </a:r>
                  <a:endParaRPr lang="zh-CN" altLang="en-US" sz="1200" b="1" dirty="0">
                    <a:solidFill>
                      <a:schemeClr val="bg1"/>
                    </a:solidFill>
                    <a:latin typeface="微软雅黑" pitchFamily="34" charset="-122"/>
                    <a:ea typeface="微软雅黑" pitchFamily="34" charset="-122"/>
                  </a:endParaRPr>
                </a:p>
              </p:txBody>
            </p:sp>
          </p:grpSp>
        </p:grpSp>
        <p:grpSp>
          <p:nvGrpSpPr>
            <p:cNvPr id="21" name="组合 20"/>
            <p:cNvGrpSpPr/>
            <p:nvPr/>
          </p:nvGrpSpPr>
          <p:grpSpPr>
            <a:xfrm>
              <a:off x="7071689" y="2411928"/>
              <a:ext cx="1122504" cy="1122504"/>
              <a:chOff x="7119314" y="2411928"/>
              <a:chExt cx="1122504" cy="1122504"/>
            </a:xfrm>
          </p:grpSpPr>
          <p:sp>
            <p:nvSpPr>
              <p:cNvPr id="16" name="椭圆 15"/>
              <p:cNvSpPr/>
              <p:nvPr/>
            </p:nvSpPr>
            <p:spPr>
              <a:xfrm>
                <a:off x="7119314" y="2411928"/>
                <a:ext cx="1122504" cy="11225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a:spLocks/>
              </p:cNvSpPr>
              <p:nvPr/>
            </p:nvSpPr>
            <p:spPr>
              <a:xfrm>
                <a:off x="7172982" y="2789953"/>
                <a:ext cx="1034218" cy="364223"/>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毒品犯罪</a:t>
                </a:r>
                <a:endParaRPr lang="en-US" altLang="zh-CN" sz="1500" b="1" dirty="0">
                  <a:solidFill>
                    <a:schemeClr val="bg1"/>
                  </a:solidFill>
                  <a:latin typeface="微软雅黑" pitchFamily="34" charset="-122"/>
                  <a:ea typeface="微软雅黑" pitchFamily="34" charset="-122"/>
                </a:endParaRPr>
              </a:p>
              <a:p>
                <a:pPr algn="ctr">
                  <a:lnSpc>
                    <a:spcPct val="100000"/>
                  </a:lnSpc>
                </a:pPr>
                <a:r>
                  <a:rPr lang="en-US" altLang="zh-CN" sz="1500" b="1" dirty="0">
                    <a:solidFill>
                      <a:schemeClr val="bg1"/>
                    </a:solidFill>
                    <a:latin typeface="微软雅黑" pitchFamily="34" charset="-122"/>
                    <a:ea typeface="微软雅黑" pitchFamily="34" charset="-122"/>
                  </a:rPr>
                  <a:t>Drug Crime</a:t>
                </a:r>
                <a:endParaRPr lang="zh-CN" altLang="en-US" sz="1500" b="1" dirty="0">
                  <a:solidFill>
                    <a:schemeClr val="bg1"/>
                  </a:solidFill>
                  <a:latin typeface="微软雅黑" pitchFamily="34" charset="-122"/>
                  <a:ea typeface="微软雅黑" pitchFamily="34" charset="-122"/>
                </a:endParaRPr>
              </a:p>
            </p:txBody>
          </p:sp>
        </p:grpSp>
      </p:grpSp>
    </p:spTree>
    <p:extLst>
      <p:ext uri="{BB962C8B-B14F-4D97-AF65-F5344CB8AC3E}">
        <p14:creationId xmlns="" xmlns:p14="http://schemas.microsoft.com/office/powerpoint/2010/main" val="836988342"/>
      </p:ext>
    </p:extLst>
  </p:cSld>
  <p:clrMapOvr>
    <a:masterClrMapping/>
  </p:clrMapOvr>
  <p:transition spd="slow" advClick="0" advTm="3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591475" y="113780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2865437"/>
          </a:xfrm>
          <a:prstGeom prst="rect">
            <a:avLst/>
          </a:prstGeom>
        </p:spPr>
        <p:txBody>
          <a:bodyPr/>
          <a:lstStyle/>
          <a:p>
            <a:pPr>
              <a:buFont typeface="Arial" pitchFamily="34" charset="0"/>
              <a:buChar char="•"/>
            </a:pPr>
            <a:r>
              <a:rPr lang="zh-CN" altLang="en-US" sz="1800" dirty="0">
                <a:solidFill>
                  <a:srgbClr val="FFFF00"/>
                </a:solidFill>
              </a:rPr>
              <a:t> 毒招之五：</a:t>
            </a:r>
            <a:r>
              <a:rPr lang="zh-CN" altLang="en-US" sz="1800" dirty="0">
                <a:solidFill>
                  <a:schemeClr val="bg1"/>
                </a:solidFill>
              </a:rPr>
              <a:t>与你交“朋友”。</a:t>
            </a:r>
            <a:endParaRPr lang="en-US" altLang="zh-CN" sz="1800" dirty="0">
              <a:solidFill>
                <a:schemeClr val="bg1"/>
              </a:solidFill>
            </a:endParaRPr>
          </a:p>
          <a:p>
            <a:r>
              <a:rPr lang="en-US" altLang="zh-CN" sz="1800" dirty="0">
                <a:solidFill>
                  <a:schemeClr val="bg1"/>
                </a:solidFill>
              </a:rPr>
              <a:t>    </a:t>
            </a:r>
          </a:p>
          <a:p>
            <a:r>
              <a:rPr lang="en-US" altLang="zh-CN" sz="1800" dirty="0">
                <a:solidFill>
                  <a:schemeClr val="bg1"/>
                </a:solidFill>
              </a:rPr>
              <a:t>    </a:t>
            </a:r>
            <a:r>
              <a:rPr lang="zh-CN" altLang="en-US" sz="1800" dirty="0">
                <a:solidFill>
                  <a:schemeClr val="bg1"/>
                </a:solidFill>
              </a:rPr>
              <a:t>你渴望独立，希望多交朋友，但你没有足够的社会经验去辨别好坏，他们就会成为你的“朋友”，在小圈子里慢慢拉你下水，尤其是没有目标，无心学习，在学校得不到大家认同的学生最容易上钩。</a:t>
            </a:r>
          </a:p>
        </p:txBody>
      </p:sp>
      <p:sp>
        <p:nvSpPr>
          <p:cNvPr id="5" name="标题 1">
            <a:extLst>
              <a:ext uri="{FF2B5EF4-FFF2-40B4-BE49-F238E27FC236}">
                <a16:creationId xmlns="" xmlns:a16="http://schemas.microsoft.com/office/drawing/2014/main" id="{B2409274-5096-4CEE-AB81-C6BF13D32179}"/>
              </a:ext>
            </a:extLst>
          </p:cNvPr>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688630" y="111494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pPr>
              <a:buFont typeface="Arial" pitchFamily="34" charset="0"/>
              <a:buChar char="•"/>
            </a:pPr>
            <a:r>
              <a:rPr lang="zh-CN" altLang="en-US" sz="1800" dirty="0">
                <a:solidFill>
                  <a:srgbClr val="FFFF00"/>
                </a:solidFill>
              </a:rPr>
              <a:t> 毒招之六：</a:t>
            </a:r>
            <a:r>
              <a:rPr lang="zh-CN" altLang="en-US" sz="1800" dirty="0">
                <a:solidFill>
                  <a:schemeClr val="bg1"/>
                </a:solidFill>
              </a:rPr>
              <a:t>利用女青年爱美之心，编造“吸毒可以减肥”的谎话。实际情况是，吸毒不仅损害面容和身体，还摧残人们的意志。</a:t>
            </a:r>
          </a:p>
        </p:txBody>
      </p:sp>
      <p:pic>
        <p:nvPicPr>
          <p:cNvPr id="5" name="Picture 3" descr="MakeoverGame_01-over"/>
          <p:cNvPicPr>
            <a:picLocks noChangeAspect="1" noChangeArrowheads="1"/>
          </p:cNvPicPr>
          <p:nvPr/>
        </p:nvPicPr>
        <p:blipFill>
          <a:blip r:embed="rId2" cstate="print"/>
          <a:srcRect/>
          <a:stretch>
            <a:fillRect/>
          </a:stretch>
        </p:blipFill>
        <p:spPr bwMode="auto">
          <a:xfrm>
            <a:off x="4898687" y="2070901"/>
            <a:ext cx="1817062" cy="2815423"/>
          </a:xfrm>
          <a:prstGeom prst="rect">
            <a:avLst/>
          </a:prstGeom>
          <a:noFill/>
          <a:ln w="9525">
            <a:noFill/>
            <a:miter lim="800000"/>
            <a:headEnd/>
            <a:tailEnd/>
          </a:ln>
        </p:spPr>
      </p:pic>
      <p:pic>
        <p:nvPicPr>
          <p:cNvPr id="6" name="Picture 4"/>
          <p:cNvPicPr>
            <a:picLocks noChangeArrowheads="1"/>
          </p:cNvPicPr>
          <p:nvPr/>
        </p:nvPicPr>
        <p:blipFill>
          <a:blip r:embed="rId3" cstate="print"/>
          <a:srcRect/>
          <a:stretch>
            <a:fillRect/>
          </a:stretch>
        </p:blipFill>
        <p:spPr>
          <a:xfrm>
            <a:off x="2028824" y="2038350"/>
            <a:ext cx="1838326" cy="2835275"/>
          </a:xfrm>
          <a:prstGeom prst="rect">
            <a:avLst/>
          </a:prstGeom>
        </p:spPr>
      </p:pic>
      <p:sp>
        <p:nvSpPr>
          <p:cNvPr id="7" name="标题 1">
            <a:extLst>
              <a:ext uri="{FF2B5EF4-FFF2-40B4-BE49-F238E27FC236}">
                <a16:creationId xmlns="" xmlns:a16="http://schemas.microsoft.com/office/drawing/2014/main" id="{2D5E2F3C-34D8-4A41-A86D-34917E287777}"/>
              </a:ext>
            </a:extLst>
          </p:cNvPr>
          <p:cNvSpPr txBox="1">
            <a:spLocks/>
          </p:cNvSpPr>
          <p:nvPr/>
        </p:nvSpPr>
        <p:spPr>
          <a:xfrm>
            <a:off x="1228724" y="205005"/>
            <a:ext cx="6743699"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你可能遇到的吸毒陷阱</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Drug Traps You May Encounter</a:t>
            </a:r>
            <a:endParaRPr lang="zh-CN" altLang="en-US" sz="28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637443" y="754380"/>
            <a:ext cx="5462361" cy="670560"/>
            <a:chOff x="2149888" y="226695"/>
            <a:chExt cx="5462361" cy="670560"/>
          </a:xfrm>
        </p:grpSpPr>
        <p:sp>
          <p:nvSpPr>
            <p:cNvPr id="4" name="标题 1"/>
            <p:cNvSpPr txBox="1">
              <a:spLocks/>
            </p:cNvSpPr>
            <p:nvPr/>
          </p:nvSpPr>
          <p:spPr>
            <a:xfrm>
              <a:off x="2149888" y="372046"/>
              <a:ext cx="5462361" cy="461665"/>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500" b="1" dirty="0">
                  <a:solidFill>
                    <a:schemeClr val="bg1"/>
                  </a:solidFill>
                  <a:latin typeface="微软雅黑" pitchFamily="34" charset="-122"/>
                  <a:ea typeface="微软雅黑" pitchFamily="34" charset="-122"/>
                </a:rPr>
                <a:t>只要做到以下几条，就能有效地防止吸毒</a:t>
              </a:r>
              <a:endParaRPr lang="en-US" altLang="zh-CN" sz="1500" b="1" dirty="0">
                <a:solidFill>
                  <a:schemeClr val="bg1"/>
                </a:solidFill>
                <a:latin typeface="微软雅黑" pitchFamily="34" charset="-122"/>
                <a:ea typeface="微软雅黑" pitchFamily="34" charset="-122"/>
              </a:endParaRPr>
            </a:p>
            <a:p>
              <a:pPr algn="ctr">
                <a:lnSpc>
                  <a:spcPct val="100000"/>
                </a:lnSpc>
              </a:pPr>
              <a:r>
                <a:rPr lang="en-US" altLang="zh-CN" sz="1500" b="1" dirty="0">
                  <a:solidFill>
                    <a:schemeClr val="bg1"/>
                  </a:solidFill>
                  <a:latin typeface="微软雅黑" pitchFamily="34" charset="-122"/>
                  <a:ea typeface="微软雅黑" pitchFamily="34" charset="-122"/>
                </a:rPr>
                <a:t>Do as Follows to Prevent Yourself from Drug Abuse</a:t>
              </a:r>
              <a:endParaRPr lang="zh-CN" altLang="en-US" sz="1500" b="1" dirty="0">
                <a:solidFill>
                  <a:schemeClr val="bg1"/>
                </a:solidFill>
                <a:latin typeface="微软雅黑" pitchFamily="34" charset="-122"/>
                <a:ea typeface="微软雅黑" pitchFamily="34" charset="-122"/>
              </a:endParaRPr>
            </a:p>
          </p:txBody>
        </p:sp>
        <p:sp>
          <p:nvSpPr>
            <p:cNvPr id="7" name="矩形 6"/>
            <p:cNvSpPr/>
            <p:nvPr/>
          </p:nvSpPr>
          <p:spPr>
            <a:xfrm>
              <a:off x="2303145" y="226695"/>
              <a:ext cx="5166360" cy="6705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31"/>
          <p:cNvGrpSpPr/>
          <p:nvPr/>
        </p:nvGrpSpPr>
        <p:grpSpPr>
          <a:xfrm>
            <a:off x="1350078" y="1877660"/>
            <a:ext cx="6236069" cy="2101028"/>
            <a:chOff x="698015" y="1905581"/>
            <a:chExt cx="6236069" cy="2101028"/>
          </a:xfrm>
        </p:grpSpPr>
        <p:grpSp>
          <p:nvGrpSpPr>
            <p:cNvPr id="3" name="组合 25"/>
            <p:cNvGrpSpPr/>
            <p:nvPr/>
          </p:nvGrpSpPr>
          <p:grpSpPr>
            <a:xfrm>
              <a:off x="698015" y="1905581"/>
              <a:ext cx="1137765" cy="2101028"/>
              <a:chOff x="698015" y="1905581"/>
              <a:chExt cx="1137765" cy="2101028"/>
            </a:xfrm>
          </p:grpSpPr>
          <p:sp>
            <p:nvSpPr>
              <p:cNvPr id="8" name="矩形 7"/>
              <p:cNvSpPr/>
              <p:nvPr/>
            </p:nvSpPr>
            <p:spPr>
              <a:xfrm>
                <a:off x="698015"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a:spLocks/>
              </p:cNvSpPr>
              <p:nvPr/>
            </p:nvSpPr>
            <p:spPr>
              <a:xfrm>
                <a:off x="795737" y="2053376"/>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b="1" dirty="0">
                    <a:solidFill>
                      <a:schemeClr val="bg1"/>
                    </a:solidFill>
                    <a:latin typeface="微软雅黑" pitchFamily="34" charset="-122"/>
                    <a:ea typeface="微软雅黑" pitchFamily="34" charset="-122"/>
                  </a:rPr>
                  <a:t>充分认识毒品的危害性，。摒弃吸毒时髦、偶尔吸一下不会上瘾、上了瘾再戒也不迟等等不正确的认识。 </a:t>
                </a:r>
              </a:p>
            </p:txBody>
          </p:sp>
        </p:grpSp>
        <p:grpSp>
          <p:nvGrpSpPr>
            <p:cNvPr id="5" name="组合 26"/>
            <p:cNvGrpSpPr/>
            <p:nvPr/>
          </p:nvGrpSpPr>
          <p:grpSpPr>
            <a:xfrm>
              <a:off x="1972591" y="1905581"/>
              <a:ext cx="1137765" cy="2101028"/>
              <a:chOff x="2024244" y="1905581"/>
              <a:chExt cx="1137765" cy="2101028"/>
            </a:xfrm>
          </p:grpSpPr>
          <p:sp>
            <p:nvSpPr>
              <p:cNvPr id="15" name="矩形 14"/>
              <p:cNvSpPr/>
              <p:nvPr/>
            </p:nvSpPr>
            <p:spPr>
              <a:xfrm>
                <a:off x="2024244"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标题 1"/>
              <p:cNvSpPr txBox="1">
                <a:spLocks/>
              </p:cNvSpPr>
              <p:nvPr/>
            </p:nvSpPr>
            <p:spPr>
              <a:xfrm>
                <a:off x="2121966" y="2081951"/>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50000"/>
                  </a:lnSpc>
                </a:pPr>
                <a:r>
                  <a:rPr lang="zh-CN" altLang="en-US" sz="1000" b="1" dirty="0">
                    <a:solidFill>
                      <a:schemeClr val="bg1"/>
                    </a:solidFill>
                    <a:latin typeface="微软雅黑" pitchFamily="34" charset="-122"/>
                    <a:ea typeface="微软雅黑" pitchFamily="34" charset="-122"/>
                  </a:rPr>
                  <a:t>正确面对挫折，包括家庭意外变故、学业压力、升学失利、交友受挫等。用适当的方式排解苦恼，而不是用毒品。</a:t>
                </a:r>
              </a:p>
            </p:txBody>
          </p:sp>
        </p:grpSp>
        <p:grpSp>
          <p:nvGrpSpPr>
            <p:cNvPr id="6" name="组合 27"/>
            <p:cNvGrpSpPr/>
            <p:nvPr/>
          </p:nvGrpSpPr>
          <p:grpSpPr>
            <a:xfrm>
              <a:off x="3247167" y="1905581"/>
              <a:ext cx="1137765" cy="2101028"/>
              <a:chOff x="3252751" y="1905581"/>
              <a:chExt cx="1137765" cy="2101028"/>
            </a:xfrm>
          </p:grpSpPr>
          <p:sp>
            <p:nvSpPr>
              <p:cNvPr id="17" name="矩形 16"/>
              <p:cNvSpPr/>
              <p:nvPr/>
            </p:nvSpPr>
            <p:spPr>
              <a:xfrm>
                <a:off x="3252751"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1"/>
              <p:cNvSpPr txBox="1">
                <a:spLocks/>
              </p:cNvSpPr>
              <p:nvPr/>
            </p:nvSpPr>
            <p:spPr>
              <a:xfrm>
                <a:off x="3350473" y="2062901"/>
                <a:ext cx="942320" cy="161582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拒绝诱惑，有些毒品贩子会把毒品藏在烟里，免费引诱学生吸，一旦学生上了瘾，他们再高价向学生出售毒品。</a:t>
                </a:r>
              </a:p>
            </p:txBody>
          </p:sp>
        </p:grpSp>
        <p:grpSp>
          <p:nvGrpSpPr>
            <p:cNvPr id="9" name="组合 28"/>
            <p:cNvGrpSpPr/>
            <p:nvPr/>
          </p:nvGrpSpPr>
          <p:grpSpPr>
            <a:xfrm>
              <a:off x="4521743" y="1905581"/>
              <a:ext cx="1137765" cy="2101028"/>
              <a:chOff x="4453337" y="1905581"/>
              <a:chExt cx="1137765" cy="2101028"/>
            </a:xfrm>
          </p:grpSpPr>
          <p:sp>
            <p:nvSpPr>
              <p:cNvPr id="19" name="矩形 18"/>
              <p:cNvSpPr/>
              <p:nvPr/>
            </p:nvSpPr>
            <p:spPr>
              <a:xfrm>
                <a:off x="4453337"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1"/>
              <p:cNvSpPr txBox="1">
                <a:spLocks/>
              </p:cNvSpPr>
              <p:nvPr/>
            </p:nvSpPr>
            <p:spPr>
              <a:xfrm>
                <a:off x="4579634" y="2110526"/>
                <a:ext cx="942320" cy="1588640"/>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不结交有吸毒、贩毒行为的人。如发现亲朋好友中有吸、贩毒行为的人，一定要劝阻，二要远离，三要报告</a:t>
                </a:r>
              </a:p>
            </p:txBody>
          </p:sp>
        </p:grpSp>
        <p:grpSp>
          <p:nvGrpSpPr>
            <p:cNvPr id="10" name="组合 29"/>
            <p:cNvGrpSpPr/>
            <p:nvPr/>
          </p:nvGrpSpPr>
          <p:grpSpPr>
            <a:xfrm>
              <a:off x="5796319" y="1905581"/>
              <a:ext cx="1137765" cy="2101028"/>
              <a:chOff x="5709765" y="1905581"/>
              <a:chExt cx="1137765" cy="2101028"/>
            </a:xfrm>
          </p:grpSpPr>
          <p:sp>
            <p:nvSpPr>
              <p:cNvPr id="21" name="矩形 20"/>
              <p:cNvSpPr/>
              <p:nvPr/>
            </p:nvSpPr>
            <p:spPr>
              <a:xfrm>
                <a:off x="5709765" y="1905581"/>
                <a:ext cx="1137765" cy="210102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标题 1"/>
              <p:cNvSpPr txBox="1">
                <a:spLocks/>
              </p:cNvSpPr>
              <p:nvPr/>
            </p:nvSpPr>
            <p:spPr>
              <a:xfrm>
                <a:off x="5807487" y="2062901"/>
                <a:ext cx="942320" cy="184665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000" b="1" dirty="0">
                    <a:solidFill>
                      <a:schemeClr val="bg1"/>
                    </a:solidFill>
                    <a:latin typeface="微软雅黑" pitchFamily="34" charset="-122"/>
                    <a:ea typeface="微软雅黑" pitchFamily="34" charset="-122"/>
                  </a:rPr>
                  <a:t>控制好奇心，有些部分学生被毒魔俘获，原因是对聚会中朋友带来的“新奇东西”好奇，尝了尝，没想到从此就上了瘾。</a:t>
                </a:r>
              </a:p>
            </p:txBody>
          </p:sp>
        </p:grpSp>
      </p:grpSp>
    </p:spTree>
    <p:extLst>
      <p:ext uri="{BB962C8B-B14F-4D97-AF65-F5344CB8AC3E}">
        <p14:creationId xmlns="" xmlns:p14="http://schemas.microsoft.com/office/powerpoint/2010/main" val="1255279148"/>
      </p:ext>
    </p:extLst>
  </p:cSld>
  <p:clrMapOvr>
    <a:masterClrMapping/>
  </p:clrMapOvr>
  <p:transition spd="slow" advClick="0" advTm="3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274337"/>
            <a:ext cx="3157832" cy="107721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毒品犯罪</a:t>
            </a:r>
            <a:endParaRPr lang="en-US" altLang="zh-CN" sz="3500" b="1" dirty="0">
              <a:solidFill>
                <a:schemeClr val="bg1"/>
              </a:solidFill>
              <a:latin typeface="微软雅黑" pitchFamily="34" charset="-122"/>
              <a:ea typeface="微软雅黑" pitchFamily="34" charset="-122"/>
            </a:endParaRPr>
          </a:p>
          <a:p>
            <a:pPr algn="ctr">
              <a:lnSpc>
                <a:spcPct val="100000"/>
              </a:lnSpc>
            </a:pPr>
            <a:r>
              <a:rPr lang="en-US" altLang="zh-CN" sz="3500" b="1" dirty="0">
                <a:solidFill>
                  <a:schemeClr val="bg1"/>
                </a:solidFill>
                <a:latin typeface="微软雅黑" pitchFamily="34" charset="-122"/>
                <a:ea typeface="微软雅黑" pitchFamily="34" charset="-122"/>
              </a:rPr>
              <a:t>Drug Crime</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626100170"/>
      </p:ext>
    </p:extLst>
  </p:cSld>
  <p:clrMapOvr>
    <a:masterClrMapping/>
  </p:clrMapOvr>
  <p:transition spd="slow" advClick="0" advTm="3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221284"/>
            <a:ext cx="3667124" cy="80021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什么是毒品犯罪</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400" b="1" dirty="0">
                <a:solidFill>
                  <a:schemeClr val="bg1"/>
                </a:solidFill>
                <a:latin typeface="微软雅黑" pitchFamily="34" charset="-122"/>
                <a:ea typeface="微软雅黑" pitchFamily="34" charset="-122"/>
              </a:rPr>
              <a:t>What Is Drug Crime</a:t>
            </a:r>
            <a:endParaRPr lang="zh-CN" altLang="en-US" sz="24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591475" y="1114947"/>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a:solidFill>
                <a:schemeClr val="bg1"/>
              </a:solidFill>
            </a:endParaRPr>
          </a:p>
        </p:txBody>
      </p:sp>
      <p:sp>
        <p:nvSpPr>
          <p:cNvPr id="8" name="矩形 7">
            <a:extLst>
              <a:ext uri="{FF2B5EF4-FFF2-40B4-BE49-F238E27FC236}">
                <a16:creationId xmlns="" xmlns:a16="http://schemas.microsoft.com/office/drawing/2014/main" id="{105C906A-A5A7-462E-914A-7CEF29FE8D26}"/>
              </a:ext>
            </a:extLst>
          </p:cNvPr>
          <p:cNvSpPr/>
          <p:nvPr/>
        </p:nvSpPr>
        <p:spPr>
          <a:xfrm>
            <a:off x="708024" y="1389063"/>
            <a:ext cx="8189233" cy="1938992"/>
          </a:xfrm>
          <a:prstGeom prst="rect">
            <a:avLst/>
          </a:prstGeom>
        </p:spPr>
        <p:txBody>
          <a:bodyPr wrap="square">
            <a:spAutoFit/>
          </a:bodyPr>
          <a:lstStyle/>
          <a:p>
            <a:pPr indent="457200" algn="just">
              <a:lnSpc>
                <a:spcPct val="150000"/>
              </a:lnSpc>
            </a:pPr>
            <a:r>
              <a:rPr lang="en-US" altLang="zh-CN" sz="2000" dirty="0" smtClean="0">
                <a:solidFill>
                  <a:schemeClr val="bg1"/>
                </a:solidFill>
                <a:latin typeface="黑体" panose="02010609060101010101" pitchFamily="49" charset="-122"/>
                <a:ea typeface="黑体" panose="02010609060101010101" pitchFamily="49" charset="-122"/>
              </a:rPr>
              <a:t>《</a:t>
            </a:r>
            <a:r>
              <a:rPr lang="zh-CN" altLang="en-US" sz="2000" dirty="0">
                <a:solidFill>
                  <a:schemeClr val="bg1"/>
                </a:solidFill>
                <a:latin typeface="黑体" panose="02010609060101010101" pitchFamily="49" charset="-122"/>
                <a:ea typeface="黑体" panose="02010609060101010101" pitchFamily="49" charset="-122"/>
              </a:rPr>
              <a:t>联合国禁止非法贩运麻醉药品和精神药品公约</a:t>
            </a:r>
            <a:r>
              <a:rPr lang="en-US" altLang="zh-CN" sz="2000" dirty="0">
                <a:solidFill>
                  <a:schemeClr val="bg1"/>
                </a:solidFill>
                <a:latin typeface="黑体" panose="02010609060101010101" pitchFamily="49" charset="-122"/>
                <a:ea typeface="黑体" panose="02010609060101010101" pitchFamily="49" charset="-122"/>
              </a:rPr>
              <a:t>》</a:t>
            </a:r>
            <a:r>
              <a:rPr lang="zh-CN" altLang="en-US" sz="2000" dirty="0">
                <a:solidFill>
                  <a:schemeClr val="bg1"/>
                </a:solidFill>
                <a:latin typeface="黑体" panose="02010609060101010101" pitchFamily="49" charset="-122"/>
                <a:ea typeface="黑体" panose="02010609060101010101" pitchFamily="49" charset="-122"/>
              </a:rPr>
              <a:t>规定：毒品犯罪是指非法生产、制造、提炼、配售、兜售、分销、出售、交售、经纪、发送、过境发送、运输、进品或出口麻醉药品和精神药品、种植毒品原植物以及进行上述活动的预备行为和与之相关的危害行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591475" y="1023930"/>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a:solidFill>
                <a:schemeClr val="bg1"/>
              </a:solidFill>
            </a:endParaRPr>
          </a:p>
        </p:txBody>
      </p:sp>
      <p:sp>
        <p:nvSpPr>
          <p:cNvPr id="8" name="矩形 7">
            <a:extLst>
              <a:ext uri="{FF2B5EF4-FFF2-40B4-BE49-F238E27FC236}">
                <a16:creationId xmlns="" xmlns:a16="http://schemas.microsoft.com/office/drawing/2014/main" id="{105C906A-A5A7-462E-914A-7CEF29FE8D26}"/>
              </a:ext>
            </a:extLst>
          </p:cNvPr>
          <p:cNvSpPr/>
          <p:nvPr/>
        </p:nvSpPr>
        <p:spPr>
          <a:xfrm>
            <a:off x="708024" y="1389063"/>
            <a:ext cx="3998730" cy="3416320"/>
          </a:xfrm>
          <a:prstGeom prst="rect">
            <a:avLst/>
          </a:prstGeom>
        </p:spPr>
        <p:txBody>
          <a:bodyPr wrap="square">
            <a:spAutoFit/>
          </a:bodyPr>
          <a:lstStyle/>
          <a:p>
            <a:pPr indent="457200" algn="just">
              <a:lnSpc>
                <a:spcPct val="150000"/>
              </a:lnSpc>
            </a:pPr>
            <a:r>
              <a:rPr lang="en-US" altLang="zh-CN" sz="1800" dirty="0">
                <a:solidFill>
                  <a:schemeClr val="bg1"/>
                </a:solidFill>
                <a:latin typeface="黑体" panose="02010609060101010101" pitchFamily="49" charset="-122"/>
                <a:ea typeface="黑体" panose="02010609060101010101" pitchFamily="49" charset="-122"/>
              </a:rPr>
              <a:t>1997</a:t>
            </a:r>
            <a:r>
              <a:rPr lang="zh-CN" altLang="en-US" sz="1800" dirty="0">
                <a:solidFill>
                  <a:schemeClr val="bg1"/>
                </a:solidFill>
                <a:latin typeface="黑体" panose="02010609060101010101" pitchFamily="49" charset="-122"/>
                <a:ea typeface="黑体" panose="02010609060101010101" pitchFamily="49" charset="-122"/>
              </a:rPr>
              <a:t>年</a:t>
            </a:r>
            <a:r>
              <a:rPr lang="en-US" altLang="zh-CN" sz="1800" dirty="0">
                <a:solidFill>
                  <a:schemeClr val="bg1"/>
                </a:solidFill>
                <a:latin typeface="黑体" panose="02010609060101010101" pitchFamily="49" charset="-122"/>
                <a:ea typeface="黑体" panose="02010609060101010101" pitchFamily="49" charset="-122"/>
              </a:rPr>
              <a:t>3</a:t>
            </a:r>
            <a:r>
              <a:rPr lang="zh-CN" altLang="en-US" sz="1800" dirty="0">
                <a:solidFill>
                  <a:schemeClr val="bg1"/>
                </a:solidFill>
                <a:latin typeface="黑体" panose="02010609060101010101" pitchFamily="49" charset="-122"/>
                <a:ea typeface="黑体" panose="02010609060101010101" pitchFamily="49" charset="-122"/>
              </a:rPr>
              <a:t>月</a:t>
            </a:r>
            <a:r>
              <a:rPr lang="en-US" altLang="zh-CN" sz="1800" dirty="0">
                <a:solidFill>
                  <a:schemeClr val="bg1"/>
                </a:solidFill>
                <a:latin typeface="黑体" panose="02010609060101010101" pitchFamily="49" charset="-122"/>
                <a:ea typeface="黑体" panose="02010609060101010101" pitchFamily="49" charset="-122"/>
              </a:rPr>
              <a:t>14</a:t>
            </a:r>
            <a:r>
              <a:rPr lang="zh-CN" altLang="en-US" sz="1800" dirty="0">
                <a:solidFill>
                  <a:schemeClr val="bg1"/>
                </a:solidFill>
                <a:latin typeface="黑体" panose="02010609060101010101" pitchFamily="49" charset="-122"/>
                <a:ea typeface="黑体" panose="02010609060101010101" pitchFamily="49" charset="-122"/>
              </a:rPr>
              <a:t>日，经第八届全国人民代表大会第五次会议修订的</a:t>
            </a:r>
            <a:r>
              <a:rPr lang="en-US" altLang="zh-CN" sz="1800" dirty="0">
                <a:solidFill>
                  <a:srgbClr val="FFFF00"/>
                </a:solidFill>
                <a:latin typeface="黑体" panose="02010609060101010101" pitchFamily="49" charset="-122"/>
                <a:ea typeface="黑体" panose="02010609060101010101" pitchFamily="49" charset="-122"/>
              </a:rPr>
              <a:t>《</a:t>
            </a:r>
            <a:r>
              <a:rPr lang="zh-CN" altLang="en-US" sz="1800" dirty="0">
                <a:solidFill>
                  <a:srgbClr val="FFFF00"/>
                </a:solidFill>
                <a:latin typeface="黑体" panose="02010609060101010101" pitchFamily="49" charset="-122"/>
                <a:ea typeface="黑体" panose="02010609060101010101" pitchFamily="49" charset="-122"/>
              </a:rPr>
              <a:t>刑法</a:t>
            </a:r>
            <a:r>
              <a:rPr lang="en-US" altLang="zh-CN" sz="1800" dirty="0">
                <a:solidFill>
                  <a:srgbClr val="FFFF00"/>
                </a:solidFill>
                <a:latin typeface="黑体" panose="02010609060101010101" pitchFamily="49" charset="-122"/>
                <a:ea typeface="黑体" panose="02010609060101010101" pitchFamily="49" charset="-122"/>
              </a:rPr>
              <a:t>》</a:t>
            </a:r>
            <a:r>
              <a:rPr lang="zh-CN" altLang="en-US" sz="1800" dirty="0">
                <a:solidFill>
                  <a:schemeClr val="bg1"/>
                </a:solidFill>
                <a:latin typeface="黑体" panose="02010609060101010101" pitchFamily="49" charset="-122"/>
                <a:ea typeface="黑体" panose="02010609060101010101" pitchFamily="49" charset="-122"/>
              </a:rPr>
              <a:t>，对</a:t>
            </a:r>
            <a:r>
              <a:rPr lang="en-US" altLang="zh-CN" sz="1800" dirty="0">
                <a:solidFill>
                  <a:schemeClr val="bg1"/>
                </a:solidFill>
                <a:latin typeface="黑体" panose="02010609060101010101" pitchFamily="49" charset="-122"/>
                <a:ea typeface="黑体" panose="02010609060101010101" pitchFamily="49" charset="-122"/>
              </a:rPr>
              <a:t>《</a:t>
            </a:r>
            <a:r>
              <a:rPr lang="zh-CN" altLang="en-US" sz="1800" dirty="0">
                <a:solidFill>
                  <a:schemeClr val="bg1"/>
                </a:solidFill>
                <a:latin typeface="黑体" panose="02010609060101010101" pitchFamily="49" charset="-122"/>
                <a:ea typeface="黑体" panose="02010609060101010101" pitchFamily="49" charset="-122"/>
              </a:rPr>
              <a:t>全国人大常委会关于禁毒的决定</a:t>
            </a:r>
            <a:r>
              <a:rPr lang="en-US" altLang="zh-CN" sz="1800" dirty="0">
                <a:solidFill>
                  <a:schemeClr val="bg1"/>
                </a:solidFill>
                <a:latin typeface="黑体" panose="02010609060101010101" pitchFamily="49" charset="-122"/>
                <a:ea typeface="黑体" panose="02010609060101010101" pitchFamily="49" charset="-122"/>
              </a:rPr>
              <a:t>》</a:t>
            </a:r>
            <a:r>
              <a:rPr lang="zh-CN" altLang="en-US" sz="1800" dirty="0">
                <a:solidFill>
                  <a:schemeClr val="bg1"/>
                </a:solidFill>
                <a:latin typeface="黑体" panose="02010609060101010101" pitchFamily="49" charset="-122"/>
                <a:ea typeface="黑体" panose="02010609060101010101" pitchFamily="49" charset="-122"/>
              </a:rPr>
              <a:t>中有关毒品犯罪作了进一步规范，是目前我国现行的惩治毒品犯罪最完善的刑事立法。</a:t>
            </a:r>
            <a:r>
              <a:rPr lang="en-US" altLang="zh-CN" sz="1800" dirty="0">
                <a:solidFill>
                  <a:schemeClr val="bg1"/>
                </a:solidFill>
                <a:latin typeface="黑体" panose="02010609060101010101" pitchFamily="49" charset="-122"/>
                <a:ea typeface="黑体" panose="02010609060101010101" pitchFamily="49" charset="-122"/>
              </a:rPr>
              <a:t>《</a:t>
            </a:r>
            <a:r>
              <a:rPr lang="zh-CN" altLang="en-US" sz="1800" dirty="0">
                <a:solidFill>
                  <a:schemeClr val="bg1"/>
                </a:solidFill>
                <a:latin typeface="黑体" panose="02010609060101010101" pitchFamily="49" charset="-122"/>
                <a:ea typeface="黑体" panose="02010609060101010101" pitchFamily="49" charset="-122"/>
              </a:rPr>
              <a:t>刑法</a:t>
            </a:r>
            <a:r>
              <a:rPr lang="en-US" altLang="zh-CN" sz="1800" dirty="0">
                <a:solidFill>
                  <a:schemeClr val="bg1"/>
                </a:solidFill>
                <a:latin typeface="黑体" panose="02010609060101010101" pitchFamily="49" charset="-122"/>
                <a:ea typeface="黑体" panose="02010609060101010101" pitchFamily="49" charset="-122"/>
              </a:rPr>
              <a:t>》</a:t>
            </a:r>
            <a:r>
              <a:rPr lang="zh-CN" altLang="en-US" sz="1800" dirty="0">
                <a:solidFill>
                  <a:schemeClr val="bg1"/>
                </a:solidFill>
                <a:latin typeface="黑体" panose="02010609060101010101" pitchFamily="49" charset="-122"/>
                <a:ea typeface="黑体" panose="02010609060101010101" pitchFamily="49" charset="-122"/>
              </a:rPr>
              <a:t>第</a:t>
            </a:r>
            <a:r>
              <a:rPr lang="en-US" altLang="zh-CN" sz="1800" dirty="0">
                <a:solidFill>
                  <a:schemeClr val="bg1"/>
                </a:solidFill>
                <a:latin typeface="黑体" panose="02010609060101010101" pitchFamily="49" charset="-122"/>
                <a:ea typeface="黑体" panose="02010609060101010101" pitchFamily="49" charset="-122"/>
              </a:rPr>
              <a:t>6</a:t>
            </a:r>
            <a:r>
              <a:rPr lang="zh-CN" altLang="en-US" sz="1800" dirty="0">
                <a:solidFill>
                  <a:schemeClr val="bg1"/>
                </a:solidFill>
                <a:latin typeface="黑体" panose="02010609060101010101" pitchFamily="49" charset="-122"/>
                <a:ea typeface="黑体" panose="02010609060101010101" pitchFamily="49" charset="-122"/>
              </a:rPr>
              <a:t>章第</a:t>
            </a:r>
            <a:r>
              <a:rPr lang="en-US" altLang="zh-CN" sz="1800" dirty="0">
                <a:solidFill>
                  <a:schemeClr val="bg1"/>
                </a:solidFill>
                <a:latin typeface="黑体" panose="02010609060101010101" pitchFamily="49" charset="-122"/>
                <a:ea typeface="黑体" panose="02010609060101010101" pitchFamily="49" charset="-122"/>
              </a:rPr>
              <a:t>7</a:t>
            </a:r>
            <a:r>
              <a:rPr lang="zh-CN" altLang="en-US" sz="1800" dirty="0">
                <a:solidFill>
                  <a:schemeClr val="bg1"/>
                </a:solidFill>
                <a:latin typeface="黑体" panose="02010609060101010101" pitchFamily="49" charset="-122"/>
                <a:ea typeface="黑体" panose="02010609060101010101" pitchFamily="49" charset="-122"/>
              </a:rPr>
              <a:t>节共</a:t>
            </a:r>
            <a:r>
              <a:rPr lang="en-US" altLang="zh-CN" sz="1800" dirty="0">
                <a:solidFill>
                  <a:schemeClr val="bg1"/>
                </a:solidFill>
                <a:latin typeface="黑体" panose="02010609060101010101" pitchFamily="49" charset="-122"/>
                <a:ea typeface="黑体" panose="02010609060101010101" pitchFamily="49" charset="-122"/>
              </a:rPr>
              <a:t>11</a:t>
            </a:r>
            <a:r>
              <a:rPr lang="zh-CN" altLang="en-US" sz="1800" dirty="0">
                <a:solidFill>
                  <a:schemeClr val="bg1"/>
                </a:solidFill>
                <a:latin typeface="黑体" panose="02010609060101010101" pitchFamily="49" charset="-122"/>
                <a:ea typeface="黑体" panose="02010609060101010101" pitchFamily="49" charset="-122"/>
              </a:rPr>
              <a:t>条</a:t>
            </a:r>
            <a:r>
              <a:rPr lang="en-US" altLang="zh-CN" sz="1800" dirty="0">
                <a:solidFill>
                  <a:schemeClr val="bg1"/>
                </a:solidFill>
                <a:latin typeface="黑体" panose="02010609060101010101" pitchFamily="49" charset="-122"/>
                <a:ea typeface="黑体" panose="02010609060101010101" pitchFamily="49" charset="-122"/>
              </a:rPr>
              <a:t>27</a:t>
            </a:r>
            <a:r>
              <a:rPr lang="zh-CN" altLang="en-US" sz="1800" dirty="0">
                <a:solidFill>
                  <a:schemeClr val="bg1"/>
                </a:solidFill>
                <a:latin typeface="黑体" panose="02010609060101010101" pitchFamily="49" charset="-122"/>
                <a:ea typeface="黑体" panose="02010609060101010101" pitchFamily="49" charset="-122"/>
              </a:rPr>
              <a:t>款专门规定了有关毒品犯罪的罪名和处罚。</a:t>
            </a:r>
          </a:p>
        </p:txBody>
      </p:sp>
      <p:pic>
        <p:nvPicPr>
          <p:cNvPr id="6" name="图片 5" descr="u=45030983,2657634846&amp;fm=26&amp;gp=0.jpg"/>
          <p:cNvPicPr>
            <a:picLocks noChangeAspect="1"/>
          </p:cNvPicPr>
          <p:nvPr/>
        </p:nvPicPr>
        <p:blipFill>
          <a:blip r:embed="rId2" cstate="print"/>
          <a:stretch>
            <a:fillRect/>
          </a:stretch>
        </p:blipFill>
        <p:spPr>
          <a:xfrm>
            <a:off x="5155331" y="1474469"/>
            <a:ext cx="3151271" cy="3151271"/>
          </a:xfrm>
          <a:prstGeom prst="rect">
            <a:avLst/>
          </a:prstGeom>
        </p:spPr>
      </p:pic>
      <p:sp>
        <p:nvSpPr>
          <p:cNvPr id="7" name="标题 1">
            <a:extLst>
              <a:ext uri="{FF2B5EF4-FFF2-40B4-BE49-F238E27FC236}">
                <a16:creationId xmlns="" xmlns:a16="http://schemas.microsoft.com/office/drawing/2014/main" id="{F0219C5A-2645-47C1-BA74-17C4C96E1029}"/>
              </a:ext>
            </a:extLst>
          </p:cNvPr>
          <p:cNvSpPr txBox="1">
            <a:spLocks/>
          </p:cNvSpPr>
          <p:nvPr/>
        </p:nvSpPr>
        <p:spPr>
          <a:xfrm>
            <a:off x="2571751" y="221284"/>
            <a:ext cx="3667124" cy="800219"/>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什么是毒品犯罪</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400" b="1" dirty="0">
                <a:solidFill>
                  <a:schemeClr val="bg1"/>
                </a:solidFill>
                <a:latin typeface="微软雅黑" pitchFamily="34" charset="-122"/>
                <a:ea typeface="微软雅黑" pitchFamily="34" charset="-122"/>
              </a:rPr>
              <a:t>What Is Drug Crime</a:t>
            </a:r>
            <a:endParaRPr lang="zh-CN" altLang="en-US" sz="24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2571751" y="190507"/>
            <a:ext cx="3667124" cy="861774"/>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800" b="1" dirty="0">
                <a:solidFill>
                  <a:schemeClr val="bg1"/>
                </a:solidFill>
                <a:latin typeface="微软雅黑" pitchFamily="34" charset="-122"/>
                <a:ea typeface="微软雅黑" pitchFamily="34" charset="-122"/>
              </a:rPr>
              <a:t>常见的毒品犯罪</a:t>
            </a:r>
            <a:endParaRPr lang="en-US" altLang="zh-CN" sz="2800" b="1" dirty="0">
              <a:solidFill>
                <a:schemeClr val="bg1"/>
              </a:solidFill>
              <a:latin typeface="微软雅黑" pitchFamily="34" charset="-122"/>
              <a:ea typeface="微软雅黑" pitchFamily="34" charset="-122"/>
            </a:endParaRPr>
          </a:p>
          <a:p>
            <a:pPr algn="ctr">
              <a:lnSpc>
                <a:spcPct val="100000"/>
              </a:lnSpc>
            </a:pPr>
            <a:r>
              <a:rPr lang="en-US" altLang="zh-CN" sz="2800" b="1" dirty="0">
                <a:solidFill>
                  <a:schemeClr val="bg1"/>
                </a:solidFill>
                <a:latin typeface="微软雅黑" pitchFamily="34" charset="-122"/>
                <a:ea typeface="微软雅黑" pitchFamily="34" charset="-122"/>
              </a:rPr>
              <a:t>Typical Drug Crimes</a:t>
            </a:r>
            <a:endParaRPr lang="zh-CN" altLang="en-US" sz="2800" b="1" dirty="0">
              <a:solidFill>
                <a:schemeClr val="bg1"/>
              </a:solidFill>
              <a:latin typeface="微软雅黑" pitchFamily="34" charset="-122"/>
              <a:ea typeface="微软雅黑" pitchFamily="34" charset="-122"/>
            </a:endParaRPr>
          </a:p>
        </p:txBody>
      </p:sp>
      <p:cxnSp>
        <p:nvCxnSpPr>
          <p:cNvPr id="3" name="直接连接符 2"/>
          <p:cNvCxnSpPr/>
          <p:nvPr/>
        </p:nvCxnSpPr>
        <p:spPr>
          <a:xfrm>
            <a:off x="1591475" y="1228930"/>
            <a:ext cx="59610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a:xfrm>
            <a:off x="461963" y="1249363"/>
            <a:ext cx="8196262" cy="3894137"/>
          </a:xfrm>
          <a:prstGeom prst="rect">
            <a:avLst/>
          </a:prstGeom>
        </p:spPr>
        <p:txBody>
          <a:bodyPr/>
          <a:lstStyle/>
          <a:p>
            <a:endParaRPr lang="zh-CN" altLang="en-US" sz="1800" dirty="0">
              <a:solidFill>
                <a:schemeClr val="bg1"/>
              </a:solidFill>
            </a:endParaRPr>
          </a:p>
        </p:txBody>
      </p:sp>
      <p:sp>
        <p:nvSpPr>
          <p:cNvPr id="9" name="TextBox 8"/>
          <p:cNvSpPr txBox="1"/>
          <p:nvPr/>
        </p:nvSpPr>
        <p:spPr>
          <a:xfrm>
            <a:off x="83820" y="1548626"/>
            <a:ext cx="5570220" cy="3262432"/>
          </a:xfrm>
          <a:prstGeom prst="rect">
            <a:avLst/>
          </a:prstGeom>
          <a:noFill/>
        </p:spPr>
        <p:txBody>
          <a:bodyPr wrap="square" rtlCol="0">
            <a:spAutoFit/>
          </a:bodyPr>
          <a:lstStyle/>
          <a:p>
            <a:pPr>
              <a:lnSpc>
                <a:spcPct val="150000"/>
              </a:lnSpc>
            </a:pPr>
            <a:r>
              <a:rPr lang="en-US" altLang="zh-CN" sz="1600" dirty="0">
                <a:solidFill>
                  <a:schemeClr val="bg1"/>
                </a:solidFill>
                <a:latin typeface="黑体" pitchFamily="2" charset="-122"/>
                <a:ea typeface="黑体" pitchFamily="2" charset="-122"/>
              </a:rPr>
              <a:t>1</a:t>
            </a:r>
            <a:r>
              <a:rPr lang="zh-CN" altLang="en-US" sz="1600" dirty="0">
                <a:solidFill>
                  <a:schemeClr val="bg1"/>
                </a:solidFill>
                <a:latin typeface="黑体" pitchFamily="2" charset="-122"/>
                <a:ea typeface="黑体" pitchFamily="2" charset="-122"/>
              </a:rPr>
              <a:t>、吸食、注射毒品；</a:t>
            </a:r>
            <a:r>
              <a:rPr lang="en-US" altLang="zh-CN" sz="1600" dirty="0">
                <a:solidFill>
                  <a:schemeClr val="bg1"/>
                </a:solidFill>
                <a:latin typeface="黑体" pitchFamily="2" charset="-122"/>
                <a:ea typeface="黑体" pitchFamily="2" charset="-122"/>
              </a:rPr>
              <a:t>Take Drugs </a:t>
            </a:r>
          </a:p>
          <a:p>
            <a:pPr>
              <a:lnSpc>
                <a:spcPct val="150000"/>
              </a:lnSpc>
            </a:pPr>
            <a:r>
              <a:rPr lang="en-US" altLang="zh-CN" sz="1600" dirty="0">
                <a:solidFill>
                  <a:schemeClr val="bg1"/>
                </a:solidFill>
                <a:latin typeface="黑体" pitchFamily="2" charset="-122"/>
                <a:ea typeface="黑体" pitchFamily="2" charset="-122"/>
              </a:rPr>
              <a:t>2</a:t>
            </a:r>
            <a:r>
              <a:rPr lang="zh-CN" altLang="en-US" sz="1600" dirty="0">
                <a:solidFill>
                  <a:schemeClr val="bg1"/>
                </a:solidFill>
                <a:latin typeface="黑体" pitchFamily="2" charset="-122"/>
                <a:ea typeface="黑体" pitchFamily="2" charset="-122"/>
              </a:rPr>
              <a:t>、向他人提供毒品；</a:t>
            </a:r>
            <a:r>
              <a:rPr lang="en-US" altLang="zh-CN" sz="1600" dirty="0">
                <a:solidFill>
                  <a:schemeClr val="bg1"/>
                </a:solidFill>
                <a:latin typeface="黑体" pitchFamily="2" charset="-122"/>
                <a:ea typeface="黑体" pitchFamily="2" charset="-122"/>
              </a:rPr>
              <a:t>Offer drugs</a:t>
            </a:r>
          </a:p>
          <a:p>
            <a:pPr>
              <a:lnSpc>
                <a:spcPct val="150000"/>
              </a:lnSpc>
            </a:pPr>
            <a:r>
              <a:rPr lang="en-US" altLang="zh-CN" sz="1600" dirty="0">
                <a:solidFill>
                  <a:schemeClr val="bg1"/>
                </a:solidFill>
                <a:latin typeface="黑体" pitchFamily="2" charset="-122"/>
                <a:ea typeface="黑体" pitchFamily="2" charset="-122"/>
              </a:rPr>
              <a:t>3</a:t>
            </a:r>
            <a:r>
              <a:rPr lang="zh-CN" altLang="en-US" sz="1600" dirty="0">
                <a:solidFill>
                  <a:schemeClr val="bg1"/>
                </a:solidFill>
                <a:latin typeface="黑体" pitchFamily="2" charset="-122"/>
                <a:ea typeface="黑体" pitchFamily="2" charset="-122"/>
              </a:rPr>
              <a:t>、非法持有毒品；</a:t>
            </a:r>
            <a:r>
              <a:rPr lang="en-US" altLang="zh-CN" sz="1600" dirty="0">
                <a:solidFill>
                  <a:schemeClr val="bg1"/>
                </a:solidFill>
                <a:latin typeface="黑体" pitchFamily="2" charset="-122"/>
                <a:ea typeface="黑体" pitchFamily="2" charset="-122"/>
              </a:rPr>
              <a:t>Hold drugs illegally</a:t>
            </a:r>
          </a:p>
          <a:p>
            <a:pPr>
              <a:lnSpc>
                <a:spcPct val="150000"/>
              </a:lnSpc>
            </a:pPr>
            <a:r>
              <a:rPr lang="en-US" altLang="zh-CN" sz="1600" dirty="0">
                <a:solidFill>
                  <a:schemeClr val="bg1"/>
                </a:solidFill>
                <a:latin typeface="黑体" pitchFamily="2" charset="-122"/>
                <a:ea typeface="黑体" pitchFamily="2" charset="-122"/>
              </a:rPr>
              <a:t>4</a:t>
            </a:r>
            <a:r>
              <a:rPr lang="zh-CN" altLang="en-US" sz="1600" dirty="0">
                <a:solidFill>
                  <a:schemeClr val="bg1"/>
                </a:solidFill>
                <a:latin typeface="黑体" pitchFamily="2" charset="-122"/>
                <a:ea typeface="黑体" pitchFamily="2" charset="-122"/>
              </a:rPr>
              <a:t>、容留他人吸毒；</a:t>
            </a:r>
            <a:r>
              <a:rPr lang="en-US" altLang="zh-CN" sz="1600" dirty="0">
                <a:solidFill>
                  <a:schemeClr val="bg1"/>
                </a:solidFill>
                <a:latin typeface="黑体" pitchFamily="2" charset="-122"/>
                <a:ea typeface="黑体" pitchFamily="2" charset="-122"/>
              </a:rPr>
              <a:t>Offer place for drug abuse</a:t>
            </a:r>
          </a:p>
          <a:p>
            <a:pPr>
              <a:lnSpc>
                <a:spcPct val="150000"/>
              </a:lnSpc>
            </a:pPr>
            <a:r>
              <a:rPr lang="en-US" altLang="zh-CN" sz="1600" dirty="0">
                <a:solidFill>
                  <a:schemeClr val="bg1"/>
                </a:solidFill>
                <a:latin typeface="黑体" pitchFamily="2" charset="-122"/>
                <a:ea typeface="黑体" pitchFamily="2" charset="-122"/>
              </a:rPr>
              <a:t>5</a:t>
            </a:r>
            <a:r>
              <a:rPr lang="zh-CN" altLang="en-US" sz="1600" dirty="0">
                <a:solidFill>
                  <a:schemeClr val="bg1"/>
                </a:solidFill>
                <a:latin typeface="黑体" pitchFamily="2" charset="-122"/>
                <a:ea typeface="黑体" pitchFamily="2" charset="-122"/>
              </a:rPr>
              <a:t>、引诱、教唆、欺骗他人吸毒；</a:t>
            </a:r>
            <a:endParaRPr lang="en-US" altLang="zh-CN" sz="1600" dirty="0">
              <a:solidFill>
                <a:schemeClr val="bg1"/>
              </a:solidFill>
              <a:latin typeface="黑体" pitchFamily="2" charset="-122"/>
              <a:ea typeface="黑体" pitchFamily="2" charset="-122"/>
            </a:endParaRPr>
          </a:p>
          <a:p>
            <a:pPr>
              <a:lnSpc>
                <a:spcPct val="150000"/>
              </a:lnSpc>
            </a:pPr>
            <a:r>
              <a:rPr lang="en-US" altLang="zh-CN" sz="1600" dirty="0">
                <a:solidFill>
                  <a:schemeClr val="bg1"/>
                </a:solidFill>
                <a:latin typeface="黑体" pitchFamily="2" charset="-122"/>
                <a:ea typeface="黑体" pitchFamily="2" charset="-122"/>
              </a:rPr>
              <a:t>   Tempt, instigate or deceive people to take drugs</a:t>
            </a:r>
          </a:p>
          <a:p>
            <a:pPr>
              <a:lnSpc>
                <a:spcPct val="150000"/>
              </a:lnSpc>
            </a:pPr>
            <a:r>
              <a:rPr lang="en-US" altLang="zh-CN" sz="1600" dirty="0">
                <a:solidFill>
                  <a:schemeClr val="bg1"/>
                </a:solidFill>
                <a:latin typeface="黑体" pitchFamily="2" charset="-122"/>
                <a:ea typeface="黑体" pitchFamily="2" charset="-122"/>
              </a:rPr>
              <a:t>6</a:t>
            </a:r>
            <a:r>
              <a:rPr lang="zh-CN" altLang="en-US" sz="1600" dirty="0">
                <a:solidFill>
                  <a:schemeClr val="bg1"/>
                </a:solidFill>
                <a:latin typeface="黑体" pitchFamily="2" charset="-122"/>
                <a:ea typeface="黑体" pitchFamily="2" charset="-122"/>
              </a:rPr>
              <a:t>、走私、贩卖、运输、制造毒品。</a:t>
            </a:r>
            <a:endParaRPr lang="en-US" altLang="zh-CN" sz="1600" dirty="0">
              <a:solidFill>
                <a:schemeClr val="bg1"/>
              </a:solidFill>
              <a:latin typeface="黑体" pitchFamily="2" charset="-122"/>
              <a:ea typeface="黑体" pitchFamily="2" charset="-122"/>
            </a:endParaRPr>
          </a:p>
          <a:p>
            <a:pPr>
              <a:lnSpc>
                <a:spcPct val="150000"/>
              </a:lnSpc>
            </a:pPr>
            <a:r>
              <a:rPr lang="en-US" altLang="zh-CN" sz="1600" dirty="0">
                <a:solidFill>
                  <a:schemeClr val="bg1"/>
                </a:solidFill>
                <a:latin typeface="黑体" pitchFamily="2" charset="-122"/>
                <a:ea typeface="黑体" pitchFamily="2" charset="-122"/>
              </a:rPr>
              <a:t>   Smug, sell, transport or produce drugs</a:t>
            </a:r>
          </a:p>
          <a:p>
            <a:endParaRPr lang="zh-CN" altLang="en-US" sz="1400" dirty="0">
              <a:solidFill>
                <a:schemeClr val="bg1"/>
              </a:solidFill>
            </a:endParaRPr>
          </a:p>
        </p:txBody>
      </p:sp>
      <p:sp>
        <p:nvSpPr>
          <p:cNvPr id="10" name="矩形 9"/>
          <p:cNvSpPr/>
          <p:nvPr/>
        </p:nvSpPr>
        <p:spPr>
          <a:xfrm>
            <a:off x="4783756" y="1361332"/>
            <a:ext cx="4572000" cy="3637021"/>
          </a:xfrm>
          <a:prstGeom prst="rect">
            <a:avLst/>
          </a:prstGeom>
        </p:spPr>
        <p:txBody>
          <a:bodyPr>
            <a:spAutoFit/>
          </a:bodyPr>
          <a:lstStyle/>
          <a:p>
            <a:pPr algn="ctr" eaLnBrk="0" hangingPunct="0">
              <a:lnSpc>
                <a:spcPct val="150000"/>
              </a:lnSpc>
              <a:defRPr/>
            </a:pPr>
            <a:r>
              <a:rPr lang="zh-CN" altLang="en-US" sz="3600" b="1" dirty="0">
                <a:solidFill>
                  <a:srgbClr val="FF0000"/>
                </a:solidFill>
              </a:rPr>
              <a:t>拘留 </a:t>
            </a:r>
            <a:r>
              <a:rPr lang="en-US" altLang="zh-CN" sz="3600" b="1" dirty="0">
                <a:solidFill>
                  <a:srgbClr val="FF0000"/>
                </a:solidFill>
              </a:rPr>
              <a:t>Detention</a:t>
            </a:r>
          </a:p>
          <a:p>
            <a:pPr algn="ctr" eaLnBrk="0" hangingPunct="0">
              <a:lnSpc>
                <a:spcPct val="150000"/>
              </a:lnSpc>
              <a:defRPr/>
            </a:pPr>
            <a:r>
              <a:rPr lang="zh-CN" altLang="en-US" sz="3600" b="1" dirty="0">
                <a:solidFill>
                  <a:srgbClr val="FF0000"/>
                </a:solidFill>
              </a:rPr>
              <a:t>罚款 </a:t>
            </a:r>
            <a:r>
              <a:rPr lang="en-US" altLang="zh-CN" sz="3600" b="1" dirty="0">
                <a:solidFill>
                  <a:srgbClr val="FF0000"/>
                </a:solidFill>
              </a:rPr>
              <a:t>Get Fined</a:t>
            </a:r>
          </a:p>
          <a:p>
            <a:pPr algn="ctr" eaLnBrk="0" hangingPunct="0">
              <a:lnSpc>
                <a:spcPct val="150000"/>
              </a:lnSpc>
              <a:defRPr/>
            </a:pPr>
            <a:r>
              <a:rPr lang="zh-CN" altLang="en-US" sz="3600" b="1" dirty="0">
                <a:solidFill>
                  <a:srgbClr val="FF0000"/>
                </a:solidFill>
              </a:rPr>
              <a:t>限期出境 </a:t>
            </a:r>
            <a:endParaRPr lang="en-US" altLang="zh-CN" sz="3600" b="1" dirty="0">
              <a:solidFill>
                <a:srgbClr val="FF0000"/>
              </a:solidFill>
            </a:endParaRPr>
          </a:p>
          <a:p>
            <a:pPr algn="ctr" eaLnBrk="0" hangingPunct="0">
              <a:lnSpc>
                <a:spcPct val="150000"/>
              </a:lnSpc>
              <a:defRPr/>
            </a:pPr>
            <a:r>
              <a:rPr lang="en-US" altLang="zh-CN" sz="2400" b="1" dirty="0">
                <a:solidFill>
                  <a:srgbClr val="FF0000"/>
                </a:solidFill>
              </a:rPr>
              <a:t>Be Ordered to Leave China within a Time Limit</a:t>
            </a:r>
            <a:endParaRPr lang="zh-CN" altLang="en-US" sz="2400" dirty="0">
              <a:solidFill>
                <a:srgbClr val="FF0000"/>
              </a:solidFill>
            </a:endParaRPr>
          </a:p>
        </p:txBody>
      </p:sp>
      <p:sp>
        <p:nvSpPr>
          <p:cNvPr id="11" name="右箭头 10"/>
          <p:cNvSpPr/>
          <p:nvPr/>
        </p:nvSpPr>
        <p:spPr>
          <a:xfrm>
            <a:off x="4360245" y="1981200"/>
            <a:ext cx="1081431" cy="879614"/>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extLst>
              <a:ext uri="{28A0092B-C50C-407E-A947-70E740481C1C}">
                <a14:useLocalDpi xmlns="" xmlns:a14="http://schemas.microsoft.com/office/drawing/2010/main" val="0"/>
              </a:ext>
            </a:extLst>
          </a:blip>
          <a:srcRect t="12500" b="12500"/>
          <a:stretch/>
        </p:blipFill>
        <p:spPr>
          <a:xfrm>
            <a:off x="0" y="0"/>
            <a:ext cx="9144000" cy="5143500"/>
          </a:xfrm>
          <a:prstGeom prst="rect">
            <a:avLst/>
          </a:prstGeom>
        </p:spPr>
      </p:pic>
      <p:pic>
        <p:nvPicPr>
          <p:cNvPr id="2" name="图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02677" y="0"/>
            <a:ext cx="6403189" cy="5136497"/>
          </a:xfrm>
          <a:prstGeom prst="rect">
            <a:avLst/>
          </a:prstGeom>
        </p:spPr>
      </p:pic>
      <p:sp>
        <p:nvSpPr>
          <p:cNvPr id="12" name="矩形 11"/>
          <p:cNvSpPr/>
          <p:nvPr/>
        </p:nvSpPr>
        <p:spPr>
          <a:xfrm>
            <a:off x="0" y="0"/>
            <a:ext cx="9144000" cy="5143500"/>
          </a:xfrm>
          <a:prstGeom prst="rect">
            <a:avLst/>
          </a:prstGeom>
          <a:solidFill>
            <a:srgbClr val="00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kumimoji="1" lang="zh-CN" altLang="en-US"/>
          </a:p>
        </p:txBody>
      </p:sp>
      <p:sp>
        <p:nvSpPr>
          <p:cNvPr id="5" name="标题 1"/>
          <p:cNvSpPr txBox="1">
            <a:spLocks noChangeArrowheads="1"/>
          </p:cNvSpPr>
          <p:nvPr/>
        </p:nvSpPr>
        <p:spPr bwMode="auto">
          <a:xfrm>
            <a:off x="2133599" y="2112317"/>
            <a:ext cx="4930379" cy="69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ctr"/>
            <a:r>
              <a:rPr lang="zh-CN" altLang="en-US" sz="45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拒绝</a:t>
            </a:r>
            <a:r>
              <a:rPr lang="zh-CN" altLang="en-US" sz="4500" b="1" dirty="0">
                <a:solidFill>
                  <a:srgbClr val="D50001"/>
                </a:solidFill>
                <a:effectLst>
                  <a:outerShdw blurRad="38100" dist="38100" dir="2700000" algn="tl">
                    <a:srgbClr val="000000">
                      <a:alpha val="43137"/>
                    </a:srgbClr>
                  </a:outerShdw>
                </a:effectLst>
                <a:latin typeface="Microsoft YaHei" charset="-122"/>
                <a:ea typeface="Microsoft YaHei" charset="-122"/>
                <a:cs typeface="Microsoft YaHei" charset="-122"/>
              </a:rPr>
              <a:t>诱惑 </a:t>
            </a:r>
            <a:r>
              <a:rPr lang="zh-CN" altLang="en-US" sz="4500" b="1" dirty="0">
                <a:solidFill>
                  <a:schemeClr val="bg1"/>
                </a:solidFill>
                <a:effectLst>
                  <a:outerShdw blurRad="38100" dist="38100" dir="2700000" algn="tl">
                    <a:srgbClr val="000000">
                      <a:alpha val="43137"/>
                    </a:srgbClr>
                  </a:outerShdw>
                </a:effectLst>
                <a:latin typeface="Microsoft YaHei" charset="-122"/>
                <a:ea typeface="Microsoft YaHei" charset="-122"/>
                <a:cs typeface="Microsoft YaHei" charset="-122"/>
              </a:rPr>
              <a:t>远离</a:t>
            </a:r>
            <a:r>
              <a:rPr lang="zh-CN" altLang="en-US" sz="4500" b="1" dirty="0">
                <a:solidFill>
                  <a:srgbClr val="D50001"/>
                </a:solidFill>
                <a:effectLst>
                  <a:outerShdw blurRad="38100" dist="38100" dir="2700000" algn="tl">
                    <a:srgbClr val="000000">
                      <a:alpha val="43137"/>
                    </a:srgbClr>
                  </a:outerShdw>
                </a:effectLst>
                <a:latin typeface="Microsoft YaHei" charset="-122"/>
                <a:ea typeface="Microsoft YaHei" charset="-122"/>
                <a:cs typeface="Microsoft YaHei" charset="-122"/>
              </a:rPr>
              <a:t>毒品</a:t>
            </a:r>
          </a:p>
        </p:txBody>
      </p:sp>
      <p:sp>
        <p:nvSpPr>
          <p:cNvPr id="6" name="标题 1"/>
          <p:cNvSpPr txBox="1">
            <a:spLocks noChangeArrowheads="1"/>
          </p:cNvSpPr>
          <p:nvPr/>
        </p:nvSpPr>
        <p:spPr bwMode="auto">
          <a:xfrm>
            <a:off x="2255043" y="2977678"/>
            <a:ext cx="472916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spAutoFit/>
          </a:bodyPr>
          <a:lstStyle/>
          <a:p>
            <a:pPr algn="dist"/>
            <a:r>
              <a:rPr lang="zh-CN" altLang="en-US" sz="1100" dirty="0">
                <a:solidFill>
                  <a:schemeClr val="bg1">
                    <a:lumMod val="85000"/>
                  </a:schemeClr>
                </a:solidFill>
                <a:latin typeface="STHeiti Light" charset="-122"/>
                <a:ea typeface="STHeiti Light" charset="-122"/>
                <a:cs typeface="STHeiti Light" charset="-122"/>
              </a:rPr>
              <a:t>生死只取决于一念之间。接受毒品，接受死亡；拒绝毒品，拒绝死亡。</a:t>
            </a:r>
          </a:p>
        </p:txBody>
      </p:sp>
      <p:sp>
        <p:nvSpPr>
          <p:cNvPr id="7" name="标题 1"/>
          <p:cNvSpPr txBox="1">
            <a:spLocks noChangeArrowheads="1"/>
          </p:cNvSpPr>
          <p:nvPr/>
        </p:nvSpPr>
        <p:spPr bwMode="auto">
          <a:xfrm>
            <a:off x="2260378" y="3163649"/>
            <a:ext cx="4623245" cy="107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gn="dist"/>
            <a:r>
              <a:rPr lang="en-US" altLang="zh-CN" sz="700" dirty="0">
                <a:solidFill>
                  <a:schemeClr val="bg1">
                    <a:lumMod val="85000"/>
                  </a:schemeClr>
                </a:solidFill>
                <a:latin typeface="STHeiti Light" charset="-122"/>
                <a:ea typeface="STHeiti Light" charset="-122"/>
                <a:cs typeface="STHeiti Light" charset="-122"/>
              </a:rPr>
              <a:t>DRUGS, A SUGAR BOMB, IT WILL PUSH YOU INTO THE ABYSS WHEN YOU ARE HAPPIEST.</a:t>
            </a:r>
            <a:endParaRPr lang="zh-CN" altLang="en-US" sz="700" dirty="0">
              <a:solidFill>
                <a:schemeClr val="bg1">
                  <a:lumMod val="85000"/>
                </a:schemeClr>
              </a:solidFill>
              <a:latin typeface="STHeiti Light" charset="-122"/>
              <a:ea typeface="STHeiti Light" charset="-122"/>
              <a:cs typeface="STHeiti Light" charset="-122"/>
            </a:endParaRPr>
          </a:p>
        </p:txBody>
      </p:sp>
      <p:cxnSp>
        <p:nvCxnSpPr>
          <p:cNvPr id="15" name="直线连接符 14"/>
          <p:cNvCxnSpPr/>
          <p:nvPr/>
        </p:nvCxnSpPr>
        <p:spPr>
          <a:xfrm>
            <a:off x="2255043" y="2049233"/>
            <a:ext cx="472916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线连接符 15"/>
          <p:cNvCxnSpPr/>
          <p:nvPr/>
        </p:nvCxnSpPr>
        <p:spPr>
          <a:xfrm>
            <a:off x="2255043" y="2847902"/>
            <a:ext cx="472916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46447" y="47136"/>
            <a:ext cx="8851107" cy="196208"/>
          </a:xfrm>
          <a:prstGeom prst="rect">
            <a:avLst/>
          </a:prstGeom>
          <a:noFill/>
        </p:spPr>
        <p:txBody>
          <a:bodyPr wrap="square" lIns="68580" tIns="34290" rIns="68580" bIns="34290" rtlCol="0">
            <a:spAutoFit/>
          </a:bodyPr>
          <a:lstStyle/>
          <a:p>
            <a:pPr algn="dist"/>
            <a:r>
              <a:rPr kumimoji="1" lang="en-US" altLang="zh-CN" sz="800" dirty="0">
                <a:solidFill>
                  <a:schemeClr val="bg1">
                    <a:lumMod val="75000"/>
                  </a:schemeClr>
                </a:solidFill>
              </a:rPr>
              <a:t>JINDU JIAOYU ZHISHI XUANCHUAN POWERPOINT TAMPLATE</a:t>
            </a:r>
            <a:endParaRPr kumimoji="1" lang="zh-CN" altLang="en-US" sz="800" dirty="0">
              <a:solidFill>
                <a:schemeClr val="bg1">
                  <a:lumMod val="75000"/>
                </a:schemeClr>
              </a:solidFill>
            </a:endParaRPr>
          </a:p>
        </p:txBody>
      </p:sp>
      <p:sp>
        <p:nvSpPr>
          <p:cNvPr id="13" name="文本框 7"/>
          <p:cNvSpPr txBox="1"/>
          <p:nvPr/>
        </p:nvSpPr>
        <p:spPr>
          <a:xfrm>
            <a:off x="1618263" y="3420319"/>
            <a:ext cx="6386685" cy="769441"/>
          </a:xfrm>
          <a:prstGeom prst="rect">
            <a:avLst/>
          </a:prstGeom>
          <a:noFill/>
        </p:spPr>
        <p:txBody>
          <a:bodyPr wrap="none" rtlCol="0">
            <a:spAutoFit/>
          </a:bodyPr>
          <a:lstStyle/>
          <a:p>
            <a:r>
              <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感谢您的观看 </a:t>
            </a:r>
            <a:r>
              <a:rPr lang="en-US" altLang="zh-CN"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THANKS!</a:t>
            </a:r>
            <a:endParaRPr lang="zh-CN" altLang="en-US" sz="4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138297290"/>
      </p:ext>
    </p:extLst>
  </p:cSld>
  <p:clrMapOvr>
    <a:masterClrMapping/>
  </p:clrMapOvr>
  <mc:AlternateContent xmlns:mc="http://schemas.openxmlformats.org/markup-compatibility/2006">
    <mc:Choice xmlns="" xmlns:p14="http://schemas.microsoft.com/office/powerpoint/2010/main" Requires="p14">
      <p:transition spd="slow" p14:dur="2500" advTm="2000">
        <p:checker/>
      </p:transition>
    </mc:Choice>
    <mc:Fallback>
      <p:transition spd="slow" advTm="2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 by="(-#ppt_w*2)" calcmode="lin" valueType="num">
                                      <p:cBhvr rctx="PPT">
                                        <p:cTn id="15" dur="500" autoRev="1" fill="hold">
                                          <p:stCondLst>
                                            <p:cond delay="0"/>
                                          </p:stCondLst>
                                        </p:cTn>
                                        <p:tgtEl>
                                          <p:spTgt spid="5"/>
                                        </p:tgtEl>
                                        <p:attrNameLst>
                                          <p:attrName>ppt_w</p:attrName>
                                        </p:attrNameLst>
                                      </p:cBhvr>
                                    </p:anim>
                                    <p:anim by="(#ppt_w*0.50)" calcmode="lin" valueType="num">
                                      <p:cBhvr>
                                        <p:cTn id="16" dur="500" decel="50000" autoRev="1" fill="hold">
                                          <p:stCondLst>
                                            <p:cond delay="0"/>
                                          </p:stCondLst>
                                        </p:cTn>
                                        <p:tgtEl>
                                          <p:spTgt spid="5"/>
                                        </p:tgtEl>
                                        <p:attrNameLst>
                                          <p:attrName>ppt_x</p:attrName>
                                        </p:attrNameLst>
                                      </p:cBhvr>
                                    </p:anim>
                                    <p:anim from="(-#ppt_h/2)" to="(#ppt_y)" calcmode="lin" valueType="num">
                                      <p:cBhvr>
                                        <p:cTn id="17" dur="1000" fill="hold">
                                          <p:stCondLst>
                                            <p:cond delay="0"/>
                                          </p:stCondLst>
                                        </p:cTn>
                                        <p:tgtEl>
                                          <p:spTgt spid="5"/>
                                        </p:tgtEl>
                                        <p:attrNameLst>
                                          <p:attrName>ppt_y</p:attrName>
                                        </p:attrNameLst>
                                      </p:cBhvr>
                                    </p:anim>
                                    <p:animRot by="21600000">
                                      <p:cBhvr>
                                        <p:cTn id="18" dur="1000" fill="hold">
                                          <p:stCondLst>
                                            <p:cond delay="0"/>
                                          </p:stCondLst>
                                        </p:cTn>
                                        <p:tgtEl>
                                          <p:spTgt spid="5"/>
                                        </p:tgtEl>
                                        <p:attrNameLst>
                                          <p:attrName>r</p:attrName>
                                        </p:attrNameLst>
                                      </p:cBhvr>
                                    </p:animRot>
                                  </p:childTnLst>
                                </p:cTn>
                              </p:par>
                            </p:childTnLst>
                          </p:cTn>
                        </p:par>
                        <p:par>
                          <p:cTn id="19" fill="hold">
                            <p:stCondLst>
                              <p:cond delay="27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par>
                          <p:cTn id="27" fill="hold">
                            <p:stCondLst>
                              <p:cond delay="4700"/>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7"/>
                                        </p:tgtEl>
                                        <p:attrNameLst>
                                          <p:attrName>ppt_y</p:attrName>
                                        </p:attrNameLst>
                                      </p:cBhvr>
                                      <p:tavLst>
                                        <p:tav tm="0">
                                          <p:val>
                                            <p:strVal val="#ppt_y"/>
                                          </p:val>
                                        </p:tav>
                                        <p:tav tm="100000">
                                          <p:val>
                                            <p:strVal val="#ppt_y"/>
                                          </p:val>
                                        </p:tav>
                                      </p:tavLst>
                                    </p:anim>
                                    <p:anim calcmode="lin" valueType="num">
                                      <p:cBhvr>
                                        <p:cTn id="3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8200"/>
                            </p:stCondLst>
                            <p:childTnLst>
                              <p:par>
                                <p:cTn id="39" presetID="42" presetClass="entr" presetSubtype="0" fill="hold"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fade">
                                      <p:cBhvr>
                                        <p:cTn id="41" dur="1000"/>
                                        <p:tgtEl>
                                          <p:spTgt spid="13">
                                            <p:txEl>
                                              <p:pRg st="0" end="0"/>
                                            </p:txEl>
                                          </p:spTgt>
                                        </p:tgtEl>
                                      </p:cBhvr>
                                    </p:animEffect>
                                    <p:anim calcmode="lin" valueType="num">
                                      <p:cBhvr>
                                        <p:cTn id="4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5142895"/>
          </a:xfrm>
          <a:prstGeom prst="rect">
            <a:avLst/>
          </a:prstGeom>
        </p:spPr>
      </p:pic>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5"/>
            <a:ext cx="9144000" cy="3556096"/>
          </a:xfrm>
          <a:prstGeom prst="rect">
            <a:avLst/>
          </a:prstGeom>
        </p:spPr>
      </p:pic>
      <p:sp>
        <p:nvSpPr>
          <p:cNvPr id="4" name="标题 1"/>
          <p:cNvSpPr txBox="1">
            <a:spLocks/>
          </p:cNvSpPr>
          <p:nvPr/>
        </p:nvSpPr>
        <p:spPr>
          <a:xfrm>
            <a:off x="4843168" y="2274337"/>
            <a:ext cx="3584552" cy="107721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500" b="1" dirty="0">
                <a:solidFill>
                  <a:schemeClr val="bg1"/>
                </a:solidFill>
                <a:latin typeface="微软雅黑" pitchFamily="34" charset="-122"/>
                <a:ea typeface="微软雅黑" pitchFamily="34" charset="-122"/>
              </a:rPr>
              <a:t>什么是毒品</a:t>
            </a:r>
            <a:endParaRPr lang="en-US" altLang="zh-CN" sz="3500" b="1" dirty="0">
              <a:solidFill>
                <a:schemeClr val="bg1"/>
              </a:solidFill>
              <a:latin typeface="微软雅黑" pitchFamily="34" charset="-122"/>
              <a:ea typeface="微软雅黑" pitchFamily="34" charset="-122"/>
            </a:endParaRPr>
          </a:p>
          <a:p>
            <a:pPr algn="ctr">
              <a:lnSpc>
                <a:spcPct val="100000"/>
              </a:lnSpc>
            </a:pPr>
            <a:r>
              <a:rPr lang="en-US" altLang="zh-CN" sz="3500" b="1" dirty="0">
                <a:solidFill>
                  <a:schemeClr val="bg1"/>
                </a:solidFill>
                <a:latin typeface="微软雅黑" pitchFamily="34" charset="-122"/>
                <a:ea typeface="微软雅黑" pitchFamily="34" charset="-122"/>
              </a:rPr>
              <a:t>What is a Drug</a:t>
            </a:r>
            <a:endParaRPr lang="zh-CN" altLang="en-US" sz="3500"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3938" y="1545398"/>
            <a:ext cx="2535096" cy="2535096"/>
          </a:xfrm>
          <a:prstGeom prst="rect">
            <a:avLst/>
          </a:prstGeom>
        </p:spPr>
      </p:pic>
    </p:spTree>
    <p:extLst>
      <p:ext uri="{BB962C8B-B14F-4D97-AF65-F5344CB8AC3E}">
        <p14:creationId xmlns="" xmlns:p14="http://schemas.microsoft.com/office/powerpoint/2010/main" val="1626100170"/>
      </p:ext>
    </p:extLst>
  </p:cSld>
  <p:clrMapOvr>
    <a:masterClrMapping/>
  </p:clrMapOvr>
  <p:transition spd="slow" advClick="0" advTm="3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标题 1"/>
          <p:cNvSpPr txBox="1">
            <a:spLocks noChangeArrowheads="1"/>
          </p:cNvSpPr>
          <p:nvPr/>
        </p:nvSpPr>
        <p:spPr bwMode="auto">
          <a:xfrm>
            <a:off x="581446" y="1622793"/>
            <a:ext cx="4166907" cy="1042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spAutoFit/>
          </a:bodyPr>
          <a:lstStyle/>
          <a:p>
            <a:pPr>
              <a:lnSpc>
                <a:spcPct val="150000"/>
              </a:lnSpc>
            </a:pPr>
            <a:r>
              <a:rPr lang="zh-CN" altLang="en-US" sz="2400" dirty="0">
                <a:solidFill>
                  <a:srgbClr val="D50001"/>
                </a:solidFill>
                <a:latin typeface="微软雅黑" charset="-122"/>
                <a:ea typeface="微软雅黑" charset="-122"/>
              </a:rPr>
              <a:t>毒品</a:t>
            </a:r>
            <a:r>
              <a:rPr lang="zh-CN" altLang="en-US" sz="2400" dirty="0" smtClean="0">
                <a:solidFill>
                  <a:schemeClr val="bg1"/>
                </a:solidFill>
                <a:latin typeface="微软雅黑" charset="-122"/>
                <a:ea typeface="微软雅黑" charset="-122"/>
              </a:rPr>
              <a:t>，广义</a:t>
            </a:r>
            <a:r>
              <a:rPr lang="zh-CN" altLang="en-US" sz="2400" dirty="0">
                <a:solidFill>
                  <a:schemeClr val="bg1"/>
                </a:solidFill>
                <a:latin typeface="微软雅黑" charset="-122"/>
                <a:ea typeface="微软雅黑" charset="-122"/>
              </a:rPr>
              <a:t>上泛指可以对人体造成伤害的化学</a:t>
            </a:r>
            <a:r>
              <a:rPr lang="zh-CN" altLang="en-US" sz="2400" dirty="0" smtClean="0">
                <a:solidFill>
                  <a:schemeClr val="bg1"/>
                </a:solidFill>
                <a:latin typeface="微软雅黑" charset="-122"/>
                <a:ea typeface="微软雅黑" charset="-122"/>
              </a:rPr>
              <a:t>物质。</a:t>
            </a:r>
            <a:endParaRPr lang="en-US" altLang="zh-CN" sz="1200" dirty="0" smtClean="0">
              <a:solidFill>
                <a:schemeClr val="bg1"/>
              </a:solidFill>
              <a:latin typeface="微软雅黑" charset="-122"/>
              <a:ea typeface="微软雅黑" charset="-122"/>
            </a:endParaRPr>
          </a:p>
        </p:txBody>
      </p:sp>
      <p:pic>
        <p:nvPicPr>
          <p:cNvPr id="16" name="图片 15"/>
          <p:cNvPicPr>
            <a:picLocks noChangeAspect="1"/>
          </p:cNvPicPr>
          <p:nvPr/>
        </p:nvPicPr>
        <p:blipFill rotWithShape="1">
          <a:blip r:embed="rId2" cstate="print">
            <a:extLst>
              <a:ext uri="{28A0092B-C50C-407E-A947-70E740481C1C}">
                <a14:useLocalDpi xmlns="" xmlns:a14="http://schemas.microsoft.com/office/drawing/2010/main" val="0"/>
              </a:ext>
            </a:extLst>
          </a:blip>
          <a:srcRect l="16458" r="16458"/>
          <a:stretch/>
        </p:blipFill>
        <p:spPr>
          <a:xfrm>
            <a:off x="4148173" y="3282841"/>
            <a:ext cx="1517759" cy="1517759"/>
          </a:xfrm>
          <a:prstGeom prst="ellipse">
            <a:avLst/>
          </a:prstGeom>
          <a:ln>
            <a:solidFill>
              <a:schemeClr val="bg1"/>
            </a:solidFill>
          </a:ln>
        </p:spPr>
      </p:pic>
      <p:pic>
        <p:nvPicPr>
          <p:cNvPr id="17" name="图片 16"/>
          <p:cNvPicPr>
            <a:picLocks noChangeAspect="1"/>
          </p:cNvPicPr>
          <p:nvPr/>
        </p:nvPicPr>
        <p:blipFill rotWithShape="1">
          <a:blip r:embed="rId3" cstate="print">
            <a:extLst>
              <a:ext uri="{28A0092B-C50C-407E-A947-70E740481C1C}">
                <a14:useLocalDpi xmlns="" xmlns:a14="http://schemas.microsoft.com/office/drawing/2010/main" val="0"/>
              </a:ext>
            </a:extLst>
          </a:blip>
          <a:srcRect l="16892" r="16892"/>
          <a:stretch/>
        </p:blipFill>
        <p:spPr>
          <a:xfrm>
            <a:off x="4862653" y="2534911"/>
            <a:ext cx="1834623" cy="1834623"/>
          </a:xfrm>
          <a:prstGeom prst="ellipse">
            <a:avLst/>
          </a:prstGeom>
          <a:ln>
            <a:solidFill>
              <a:schemeClr val="bg1"/>
            </a:solidFill>
          </a:ln>
        </p:spPr>
      </p:pic>
      <p:pic>
        <p:nvPicPr>
          <p:cNvPr id="18" name="图片 17"/>
          <p:cNvPicPr>
            <a:picLocks noChangeAspect="1"/>
          </p:cNvPicPr>
          <p:nvPr/>
        </p:nvPicPr>
        <p:blipFill rotWithShape="1">
          <a:blip r:embed="rId4" cstate="print">
            <a:extLst>
              <a:ext uri="{28A0092B-C50C-407E-A947-70E740481C1C}">
                <a14:useLocalDpi xmlns="" xmlns:a14="http://schemas.microsoft.com/office/drawing/2010/main" val="0"/>
              </a:ext>
            </a:extLst>
          </a:blip>
          <a:srcRect l="12500" r="12500"/>
          <a:stretch/>
        </p:blipFill>
        <p:spPr>
          <a:xfrm>
            <a:off x="6231763" y="2666343"/>
            <a:ext cx="1627390" cy="1627390"/>
          </a:xfrm>
          <a:prstGeom prst="ellipse">
            <a:avLst/>
          </a:prstGeom>
          <a:ln>
            <a:solidFill>
              <a:schemeClr val="bg1"/>
            </a:solidFill>
          </a:ln>
        </p:spPr>
      </p:pic>
      <p:pic>
        <p:nvPicPr>
          <p:cNvPr id="19" name="图片 18"/>
          <p:cNvPicPr>
            <a:picLocks noChangeAspect="1"/>
          </p:cNvPicPr>
          <p:nvPr/>
        </p:nvPicPr>
        <p:blipFill rotWithShape="1">
          <a:blip r:embed="rId5" cstate="print">
            <a:extLst>
              <a:ext uri="{28A0092B-C50C-407E-A947-70E740481C1C}">
                <a14:useLocalDpi xmlns="" xmlns:a14="http://schemas.microsoft.com/office/drawing/2010/main" val="0"/>
              </a:ext>
            </a:extLst>
          </a:blip>
          <a:srcRect l="6897" r="6897"/>
          <a:stretch/>
        </p:blipFill>
        <p:spPr>
          <a:xfrm>
            <a:off x="7391061" y="3416072"/>
            <a:ext cx="1380403" cy="1380403"/>
          </a:xfrm>
          <a:prstGeom prst="ellipse">
            <a:avLst/>
          </a:prstGeom>
          <a:ln>
            <a:solidFill>
              <a:schemeClr val="bg1"/>
            </a:solidFill>
          </a:ln>
        </p:spPr>
      </p:pic>
      <p:sp>
        <p:nvSpPr>
          <p:cNvPr id="20" name="文本框 9"/>
          <p:cNvSpPr txBox="1"/>
          <p:nvPr/>
        </p:nvSpPr>
        <p:spPr>
          <a:xfrm>
            <a:off x="1668780" y="134503"/>
            <a:ext cx="6779474" cy="623248"/>
          </a:xfrm>
          <a:prstGeom prst="rect">
            <a:avLst/>
          </a:prstGeom>
          <a:noFill/>
        </p:spPr>
        <p:txBody>
          <a:bodyPr wrap="square" lIns="68580" tIns="34290" rIns="68580" bIns="34290" rtlCol="0">
            <a:spAutoFit/>
          </a:bodyPr>
          <a:lstStyle/>
          <a:p>
            <a:pPr>
              <a:defRPr/>
            </a:pPr>
            <a:r>
              <a:rPr lang="zh-CN" altLang="en-US" sz="3600" kern="0" dirty="0">
                <a:solidFill>
                  <a:schemeClr val="bg1"/>
                </a:solidFill>
                <a:latin typeface="方正粗谭黑简体" panose="02000000000000000000" pitchFamily="2" charset="-122"/>
                <a:ea typeface="方正粗谭黑简体" panose="02000000000000000000" pitchFamily="2" charset="-122"/>
              </a:rPr>
              <a:t>什么是毒品</a:t>
            </a:r>
            <a:r>
              <a:rPr lang="en-US" altLang="zh-CN" sz="3600" kern="0" dirty="0">
                <a:solidFill>
                  <a:schemeClr val="bg1"/>
                </a:solidFill>
                <a:latin typeface="方正粗谭黑简体" panose="02000000000000000000" pitchFamily="2" charset="-122"/>
                <a:ea typeface="方正粗谭黑简体" panose="02000000000000000000" pitchFamily="2" charset="-122"/>
              </a:rPr>
              <a:t>What Is a Drug</a:t>
            </a:r>
            <a:endParaRPr lang="zh-CN" altLang="en-US" sz="3600" kern="0" dirty="0">
              <a:solidFill>
                <a:schemeClr val="bg1"/>
              </a:solidFill>
              <a:latin typeface="方正粗谭黑简体" panose="02000000000000000000" pitchFamily="2" charset="-122"/>
              <a:ea typeface="方正粗谭黑简体" panose="020000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Scale>
                                      <p:cBhvr>
                                        <p:cTn id="1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8"/>
                                        </p:tgtEl>
                                        <p:attrNameLst>
                                          <p:attrName>ppt_x</p:attrName>
                                          <p:attrName>ppt_y</p:attrName>
                                        </p:attrNameLst>
                                      </p:cBhvr>
                                    </p:animMotion>
                                    <p:animEffect transition="in" filter="fade">
                                      <p:cBhvr>
                                        <p:cTn id="15" dur="1000"/>
                                        <p:tgtEl>
                                          <p:spTgt spid="18"/>
                                        </p:tgtEl>
                                      </p:cBhvr>
                                    </p:animEffect>
                                  </p:childTnLst>
                                </p:cTn>
                              </p:par>
                            </p:childTnLst>
                          </p:cTn>
                        </p:par>
                        <p:par>
                          <p:cTn id="16" fill="hold">
                            <p:stCondLst>
                              <p:cond delay="2000"/>
                            </p:stCondLst>
                            <p:childTnLst>
                              <p:par>
                                <p:cTn id="17" presetID="5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Scale>
                                      <p:cBhvr>
                                        <p:cTn id="19"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7"/>
                                        </p:tgtEl>
                                        <p:attrNameLst>
                                          <p:attrName>ppt_x</p:attrName>
                                          <p:attrName>ppt_y</p:attrName>
                                        </p:attrNameLst>
                                      </p:cBhvr>
                                    </p:animMotion>
                                    <p:animEffect transition="in" filter="fade">
                                      <p:cBhvr>
                                        <p:cTn id="21" dur="1000"/>
                                        <p:tgtEl>
                                          <p:spTgt spid="17"/>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Scale>
                                      <p:cBhvr>
                                        <p:cTn id="25"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6"/>
                                        </p:tgtEl>
                                        <p:attrNameLst>
                                          <p:attrName>ppt_x</p:attrName>
                                          <p:attrName>ppt_y</p:attrName>
                                        </p:attrNameLst>
                                      </p:cBhvr>
                                    </p:animMotion>
                                    <p:animEffect transition="in" filter="fade">
                                      <p:cBhvr>
                                        <p:cTn id="27" dur="1000"/>
                                        <p:tgtEl>
                                          <p:spTgt spid="16"/>
                                        </p:tgtEl>
                                      </p:cBhvr>
                                    </p:animEffect>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406949" y="3335341"/>
            <a:ext cx="8370503" cy="923330"/>
          </a:xfrm>
          <a:prstGeom prst="rect">
            <a:avLst/>
          </a:prstGeom>
        </p:spPr>
        <p:txBody>
          <a:bodyPr wrap="square" lIns="0" tIns="0" rIns="0" bIns="0" anchor="ctr">
            <a:spAutoFit/>
          </a:bodyPr>
          <a:lstStyle/>
          <a:p>
            <a:pPr>
              <a:lnSpc>
                <a:spcPct val="200000"/>
              </a:lnSpc>
            </a:pPr>
            <a:r>
              <a:rPr lang="zh-CN" altLang="en-US" sz="1200" b="1" dirty="0">
                <a:solidFill>
                  <a:srgbClr val="FF0000"/>
                </a:solidFill>
                <a:latin typeface="微软雅黑" charset="-122"/>
                <a:ea typeface="微软雅黑" charset="-122"/>
              </a:rPr>
              <a:t>毒品</a:t>
            </a:r>
            <a:r>
              <a:rPr lang="zh-CN" altLang="en-US" sz="1200" b="1" dirty="0">
                <a:solidFill>
                  <a:schemeClr val="bg1"/>
                </a:solidFill>
                <a:latin typeface="微软雅黑" charset="-122"/>
                <a:ea typeface="微软雅黑" charset="-122"/>
              </a:rPr>
              <a:t>是指鸦片、海洛因、吗啡、大麻、可卡因以及国务院规定管制的其他能够使人形成严重依赖性</a:t>
            </a:r>
            <a:r>
              <a:rPr lang="zh-CN" altLang="en-US" sz="1200" b="1" dirty="0" smtClean="0">
                <a:solidFill>
                  <a:schemeClr val="bg1"/>
                </a:solidFill>
                <a:latin typeface="微软雅黑" charset="-122"/>
                <a:ea typeface="微软雅黑" charset="-122"/>
              </a:rPr>
              <a:t>的麻醉品</a:t>
            </a:r>
            <a:r>
              <a:rPr lang="zh-CN" altLang="en-US" sz="1200" b="1" dirty="0">
                <a:solidFill>
                  <a:schemeClr val="bg1"/>
                </a:solidFill>
                <a:latin typeface="微软雅黑" charset="-122"/>
                <a:ea typeface="微软雅黑" charset="-122"/>
              </a:rPr>
              <a:t>和精神药品。目前，我国吸毒者常用的毒品是：</a:t>
            </a:r>
            <a:r>
              <a:rPr lang="zh-CN" altLang="en-US" sz="1800" b="1" dirty="0">
                <a:solidFill>
                  <a:schemeClr val="bg1"/>
                </a:solidFill>
                <a:latin typeface="微软雅黑" charset="-122"/>
                <a:ea typeface="微软雅黑" charset="-122"/>
              </a:rPr>
              <a:t>海洛因、鸦片、大麻、冰毒、摇头丸</a:t>
            </a:r>
            <a:r>
              <a:rPr lang="zh-CN" altLang="en-US" sz="1200" b="1" dirty="0">
                <a:solidFill>
                  <a:schemeClr val="bg1"/>
                </a:solidFill>
                <a:latin typeface="微软雅黑" charset="-122"/>
                <a:ea typeface="微软雅黑" charset="-122"/>
              </a:rPr>
              <a:t>等。</a:t>
            </a:r>
          </a:p>
        </p:txBody>
      </p:sp>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8521" y="697625"/>
            <a:ext cx="2944211" cy="1962807"/>
          </a:xfrm>
          <a:prstGeom prst="rect">
            <a:avLst/>
          </a:prstGeom>
        </p:spPr>
      </p:pic>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28015" y="697625"/>
            <a:ext cx="2617076" cy="1962807"/>
          </a:xfrm>
          <a:prstGeom prst="rect">
            <a:avLst/>
          </a:prstGeom>
        </p:spPr>
      </p:pic>
      <p:pic>
        <p:nvPicPr>
          <p:cNvPr id="5" name="图片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160375" y="697625"/>
            <a:ext cx="2617077" cy="1962808"/>
          </a:xfrm>
          <a:prstGeom prst="rect">
            <a:avLst/>
          </a:prstGeom>
        </p:spPr>
      </p:pic>
      <p:sp>
        <p:nvSpPr>
          <p:cNvPr id="6" name="TextBox 5"/>
          <p:cNvSpPr txBox="1"/>
          <p:nvPr/>
        </p:nvSpPr>
        <p:spPr>
          <a:xfrm>
            <a:off x="366548" y="2760345"/>
            <a:ext cx="2371725" cy="461665"/>
          </a:xfrm>
          <a:prstGeom prst="rect">
            <a:avLst/>
          </a:prstGeom>
          <a:noFill/>
        </p:spPr>
        <p:txBody>
          <a:bodyPr wrap="square" rtlCol="0">
            <a:spAutoFit/>
          </a:bodyPr>
          <a:lstStyle/>
          <a:p>
            <a:r>
              <a:rPr lang="zh-CN" altLang="en-US" sz="2400" dirty="0">
                <a:solidFill>
                  <a:schemeClr val="bg1"/>
                </a:solidFill>
              </a:rPr>
              <a:t>刑法规定：</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28"/>
          <p:cNvGrpSpPr/>
          <p:nvPr/>
        </p:nvGrpSpPr>
        <p:grpSpPr>
          <a:xfrm>
            <a:off x="2342642" y="150701"/>
            <a:ext cx="4273506" cy="1477328"/>
            <a:chOff x="3468414" y="-72960"/>
            <a:chExt cx="2207172" cy="1477328"/>
          </a:xfrm>
        </p:grpSpPr>
        <p:sp>
          <p:nvSpPr>
            <p:cNvPr id="2" name="标题 1"/>
            <p:cNvSpPr txBox="1">
              <a:spLocks/>
            </p:cNvSpPr>
            <p:nvPr/>
          </p:nvSpPr>
          <p:spPr>
            <a:xfrm>
              <a:off x="3468414" y="-72960"/>
              <a:ext cx="2207172" cy="1477328"/>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solidFill>
                    <a:schemeClr val="bg1"/>
                  </a:solidFill>
                  <a:latin typeface="微软雅黑" pitchFamily="34" charset="-122"/>
                  <a:ea typeface="微软雅黑" pitchFamily="34" charset="-122"/>
                </a:rPr>
                <a:t>传统毒品种类</a:t>
              </a:r>
              <a:endParaRPr lang="en-US" altLang="zh-CN" sz="2400" b="1" dirty="0">
                <a:solidFill>
                  <a:schemeClr val="bg1"/>
                </a:solidFill>
                <a:latin typeface="微软雅黑" pitchFamily="34" charset="-122"/>
                <a:ea typeface="微软雅黑" pitchFamily="34" charset="-122"/>
              </a:endParaRPr>
            </a:p>
            <a:p>
              <a:pPr algn="ctr">
                <a:lnSpc>
                  <a:spcPct val="100000"/>
                </a:lnSpc>
              </a:pPr>
              <a:r>
                <a:rPr lang="en-US" altLang="zh-CN" sz="2400" b="1" dirty="0">
                  <a:solidFill>
                    <a:schemeClr val="bg1"/>
                  </a:solidFill>
                  <a:latin typeface="微软雅黑" pitchFamily="34" charset="-122"/>
                  <a:ea typeface="微软雅黑" pitchFamily="34" charset="-122"/>
                </a:rPr>
                <a:t>The Traditional Drugs</a:t>
              </a:r>
              <a:endParaRPr lang="zh-CN" altLang="en-US" sz="2400" b="1" dirty="0">
                <a:solidFill>
                  <a:schemeClr val="bg1"/>
                </a:solidFill>
                <a:latin typeface="微软雅黑" pitchFamily="34" charset="-122"/>
                <a:ea typeface="微软雅黑" pitchFamily="34" charset="-122"/>
              </a:endParaRPr>
            </a:p>
          </p:txBody>
        </p:sp>
        <p:sp>
          <p:nvSpPr>
            <p:cNvPr id="11" name="矩形 10"/>
            <p:cNvSpPr/>
            <p:nvPr/>
          </p:nvSpPr>
          <p:spPr>
            <a:xfrm>
              <a:off x="3618619" y="182881"/>
              <a:ext cx="1903829" cy="952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gr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0585" y="1899753"/>
            <a:ext cx="1008000" cy="1008000"/>
          </a:xfrm>
          <a:prstGeom prst="rect">
            <a:avLst/>
          </a:prstGeom>
        </p:spPr>
      </p:pic>
      <p:sp>
        <p:nvSpPr>
          <p:cNvPr id="12" name="标题 1"/>
          <p:cNvSpPr txBox="1">
            <a:spLocks/>
          </p:cNvSpPr>
          <p:nvPr/>
        </p:nvSpPr>
        <p:spPr>
          <a:xfrm>
            <a:off x="803601" y="3019532"/>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鸦片</a:t>
            </a:r>
          </a:p>
        </p:txBody>
      </p:sp>
      <p:grpSp>
        <p:nvGrpSpPr>
          <p:cNvPr id="13" name="组合 22"/>
          <p:cNvGrpSpPr/>
          <p:nvPr/>
        </p:nvGrpSpPr>
        <p:grpSpPr>
          <a:xfrm>
            <a:off x="1816390" y="1899753"/>
            <a:ext cx="1008000" cy="1304445"/>
            <a:chOff x="1816390" y="1861915"/>
            <a:chExt cx="1008000" cy="1304445"/>
          </a:xfrm>
        </p:grpSpPr>
        <p:pic>
          <p:nvPicPr>
            <p:cNvPr id="8" name="图片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16390" y="1861915"/>
              <a:ext cx="1008000" cy="1008000"/>
            </a:xfrm>
            <a:prstGeom prst="rect">
              <a:avLst/>
            </a:prstGeom>
          </p:spPr>
        </p:pic>
        <p:sp>
          <p:nvSpPr>
            <p:cNvPr id="14" name="标题 1"/>
            <p:cNvSpPr txBox="1">
              <a:spLocks/>
            </p:cNvSpPr>
            <p:nvPr/>
          </p:nvSpPr>
          <p:spPr>
            <a:xfrm>
              <a:off x="192940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吗啡</a:t>
              </a:r>
            </a:p>
          </p:txBody>
        </p:sp>
      </p:grpSp>
      <p:grpSp>
        <p:nvGrpSpPr>
          <p:cNvPr id="15" name="组合 23"/>
          <p:cNvGrpSpPr/>
          <p:nvPr/>
        </p:nvGrpSpPr>
        <p:grpSpPr>
          <a:xfrm>
            <a:off x="2942195" y="1899753"/>
            <a:ext cx="1008000" cy="1304445"/>
            <a:chOff x="2942195" y="1861915"/>
            <a:chExt cx="1008000" cy="1304445"/>
          </a:xfrm>
        </p:grpSpPr>
        <p:pic>
          <p:nvPicPr>
            <p:cNvPr id="3" name="图片 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942195" y="1861915"/>
              <a:ext cx="1008000" cy="1008000"/>
            </a:xfrm>
            <a:prstGeom prst="rect">
              <a:avLst/>
            </a:prstGeom>
          </p:spPr>
        </p:pic>
        <p:sp>
          <p:nvSpPr>
            <p:cNvPr id="17" name="标题 1"/>
            <p:cNvSpPr txBox="1">
              <a:spLocks/>
            </p:cNvSpPr>
            <p:nvPr/>
          </p:nvSpPr>
          <p:spPr>
            <a:xfrm>
              <a:off x="3055211"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大麻</a:t>
              </a:r>
            </a:p>
          </p:txBody>
        </p:sp>
      </p:grpSp>
      <p:grpSp>
        <p:nvGrpSpPr>
          <p:cNvPr id="16" name="组合 24"/>
          <p:cNvGrpSpPr/>
          <p:nvPr/>
        </p:nvGrpSpPr>
        <p:grpSpPr>
          <a:xfrm>
            <a:off x="4068000" y="1899753"/>
            <a:ext cx="1008000" cy="1304445"/>
            <a:chOff x="4068000" y="1861915"/>
            <a:chExt cx="1008000" cy="1304445"/>
          </a:xfrm>
        </p:grpSpPr>
        <p:pic>
          <p:nvPicPr>
            <p:cNvPr id="5" name="图片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068000" y="1861915"/>
              <a:ext cx="1008000" cy="1008000"/>
            </a:xfrm>
            <a:prstGeom prst="rect">
              <a:avLst/>
            </a:prstGeom>
          </p:spPr>
        </p:pic>
        <p:sp>
          <p:nvSpPr>
            <p:cNvPr id="18" name="标题 1"/>
            <p:cNvSpPr txBox="1">
              <a:spLocks/>
            </p:cNvSpPr>
            <p:nvPr/>
          </p:nvSpPr>
          <p:spPr>
            <a:xfrm>
              <a:off x="418101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古柯</a:t>
              </a:r>
            </a:p>
          </p:txBody>
        </p:sp>
      </p:grpSp>
      <p:grpSp>
        <p:nvGrpSpPr>
          <p:cNvPr id="22" name="组合 25"/>
          <p:cNvGrpSpPr/>
          <p:nvPr/>
        </p:nvGrpSpPr>
        <p:grpSpPr>
          <a:xfrm>
            <a:off x="5193805" y="1899753"/>
            <a:ext cx="1008000" cy="1304445"/>
            <a:chOff x="5193805" y="1861915"/>
            <a:chExt cx="1008000" cy="1304445"/>
          </a:xfrm>
        </p:grpSpPr>
        <p:pic>
          <p:nvPicPr>
            <p:cNvPr id="4" name="图片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193805" y="1861915"/>
              <a:ext cx="1008000" cy="1008000"/>
            </a:xfrm>
            <a:prstGeom prst="rect">
              <a:avLst/>
            </a:prstGeom>
          </p:spPr>
        </p:pic>
        <p:sp>
          <p:nvSpPr>
            <p:cNvPr id="19" name="标题 1"/>
            <p:cNvSpPr txBox="1">
              <a:spLocks/>
            </p:cNvSpPr>
            <p:nvPr/>
          </p:nvSpPr>
          <p:spPr>
            <a:xfrm>
              <a:off x="5306821"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杜冷丁</a:t>
              </a:r>
            </a:p>
          </p:txBody>
        </p:sp>
      </p:grpSp>
      <p:grpSp>
        <p:nvGrpSpPr>
          <p:cNvPr id="23" name="组合 26"/>
          <p:cNvGrpSpPr/>
          <p:nvPr/>
        </p:nvGrpSpPr>
        <p:grpSpPr>
          <a:xfrm>
            <a:off x="6319610" y="1899753"/>
            <a:ext cx="1008000" cy="1304445"/>
            <a:chOff x="6319610" y="1861915"/>
            <a:chExt cx="1008000" cy="1304445"/>
          </a:xfrm>
        </p:grpSpPr>
        <p:pic>
          <p:nvPicPr>
            <p:cNvPr id="6" name="图片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319610" y="1861915"/>
              <a:ext cx="1008000" cy="1008000"/>
            </a:xfrm>
            <a:prstGeom prst="rect">
              <a:avLst/>
            </a:prstGeom>
          </p:spPr>
        </p:pic>
        <p:sp>
          <p:nvSpPr>
            <p:cNvPr id="20" name="标题 1"/>
            <p:cNvSpPr txBox="1">
              <a:spLocks/>
            </p:cNvSpPr>
            <p:nvPr/>
          </p:nvSpPr>
          <p:spPr>
            <a:xfrm>
              <a:off x="6432626"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海洛因</a:t>
              </a:r>
            </a:p>
          </p:txBody>
        </p:sp>
      </p:grpSp>
      <p:grpSp>
        <p:nvGrpSpPr>
          <p:cNvPr id="24" name="组合 27"/>
          <p:cNvGrpSpPr/>
          <p:nvPr/>
        </p:nvGrpSpPr>
        <p:grpSpPr>
          <a:xfrm>
            <a:off x="7445416" y="1899753"/>
            <a:ext cx="1008000" cy="1304445"/>
            <a:chOff x="7445416" y="1861915"/>
            <a:chExt cx="1008000" cy="1304445"/>
          </a:xfrm>
        </p:grpSpPr>
        <p:pic>
          <p:nvPicPr>
            <p:cNvPr id="7" name="图片 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445416" y="1861915"/>
              <a:ext cx="1008000" cy="1008000"/>
            </a:xfrm>
            <a:prstGeom prst="rect">
              <a:avLst/>
            </a:prstGeom>
          </p:spPr>
        </p:pic>
        <p:sp>
          <p:nvSpPr>
            <p:cNvPr id="21" name="标题 1"/>
            <p:cNvSpPr txBox="1">
              <a:spLocks/>
            </p:cNvSpPr>
            <p:nvPr/>
          </p:nvSpPr>
          <p:spPr>
            <a:xfrm>
              <a:off x="7558432" y="2981694"/>
              <a:ext cx="781969" cy="184666"/>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1200" b="1" dirty="0">
                  <a:solidFill>
                    <a:schemeClr val="bg1"/>
                  </a:solidFill>
                  <a:latin typeface="微软雅黑" pitchFamily="34" charset="-122"/>
                  <a:ea typeface="微软雅黑" pitchFamily="34" charset="-122"/>
                </a:rPr>
                <a:t>可卡因</a:t>
              </a:r>
            </a:p>
          </p:txBody>
        </p:sp>
      </p:grpSp>
      <p:sp>
        <p:nvSpPr>
          <p:cNvPr id="30" name="标题 1"/>
          <p:cNvSpPr txBox="1">
            <a:spLocks/>
          </p:cNvSpPr>
          <p:nvPr/>
        </p:nvSpPr>
        <p:spPr>
          <a:xfrm>
            <a:off x="1715289" y="3451201"/>
            <a:ext cx="5713423" cy="244362"/>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50000"/>
              </a:lnSpc>
            </a:pPr>
            <a:r>
              <a:rPr lang="zh-CN" altLang="en-US" sz="1200" b="1" dirty="0">
                <a:solidFill>
                  <a:schemeClr val="bg1"/>
                </a:solidFill>
                <a:latin typeface="微软雅黑" pitchFamily="34" charset="-122"/>
                <a:ea typeface="微软雅黑" pitchFamily="34" charset="-122"/>
              </a:rPr>
              <a:t>传统毒品还有可待因、那可汀、盐酸二氢埃托啡等</a:t>
            </a:r>
          </a:p>
        </p:txBody>
      </p:sp>
    </p:spTree>
    <p:extLst>
      <p:ext uri="{BB962C8B-B14F-4D97-AF65-F5344CB8AC3E}">
        <p14:creationId xmlns="" xmlns:p14="http://schemas.microsoft.com/office/powerpoint/2010/main" val="2203181720"/>
      </p:ext>
    </p:extLst>
  </p:cSld>
  <p:clrMapOvr>
    <a:masterClrMapping/>
  </p:clrMapOvr>
  <p:transition spd="slow" advClick="0" advTm="300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87495c15d7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TotalTime>
  <Words>2491</Words>
  <Application>Microsoft Office PowerPoint</Application>
  <PresentationFormat>全屏显示(16:9)</PresentationFormat>
  <Paragraphs>303</Paragraphs>
  <Slides>57</Slides>
  <Notes>27</Notes>
  <HiddenSlides>0</HiddenSlides>
  <MMClips>0</MMClips>
  <ScaleCrop>false</ScaleCrop>
  <HeadingPairs>
    <vt:vector size="4" baseType="variant">
      <vt:variant>
        <vt:lpstr>主题</vt:lpstr>
      </vt:variant>
      <vt:variant>
        <vt:i4>1</vt:i4>
      </vt:variant>
      <vt:variant>
        <vt:lpstr>幻灯片标题</vt:lpstr>
      </vt:variant>
      <vt:variant>
        <vt:i4>57</vt:i4>
      </vt:variant>
    </vt:vector>
  </HeadingPairs>
  <TitlesOfParts>
    <vt:vector size="5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Administrator</cp:lastModifiedBy>
  <cp:revision>151</cp:revision>
  <dcterms:created xsi:type="dcterms:W3CDTF">2016-12-25T02:27:54Z</dcterms:created>
  <dcterms:modified xsi:type="dcterms:W3CDTF">2019-05-14T02:07:16Z</dcterms:modified>
</cp:coreProperties>
</file>